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9" r:id="rId8"/>
    <p:sldId id="280" r:id="rId9"/>
    <p:sldId id="262" r:id="rId10"/>
    <p:sldId id="281" r:id="rId11"/>
    <p:sldId id="282" r:id="rId12"/>
    <p:sldId id="264" r:id="rId13"/>
    <p:sldId id="283" r:id="rId14"/>
    <p:sldId id="284" r:id="rId15"/>
    <p:sldId id="263" r:id="rId16"/>
    <p:sldId id="290" r:id="rId17"/>
    <p:sldId id="285" r:id="rId18"/>
    <p:sldId id="286" r:id="rId19"/>
    <p:sldId id="287" r:id="rId20"/>
    <p:sldId id="288" r:id="rId21"/>
    <p:sldId id="289" r:id="rId22"/>
    <p:sldId id="265" r:id="rId23"/>
    <p:sldId id="266" r:id="rId24"/>
    <p:sldId id="267" r:id="rId25"/>
    <p:sldId id="269" r:id="rId26"/>
    <p:sldId id="270" r:id="rId27"/>
    <p:sldId id="272" r:id="rId28"/>
    <p:sldId id="273" r:id="rId29"/>
    <p:sldId id="276" r:id="rId30"/>
    <p:sldId id="277" r:id="rId31"/>
    <p:sldId id="278" r:id="rId32"/>
    <p:sldId id="291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0204"/>
    <a:srgbClr val="BAA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7" d="100"/>
          <a:sy n="77" d="100"/>
        </p:scale>
        <p:origin x="-42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921E5-A64F-453B-AE67-F4F77DD83E1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071B-04B5-4D5A-9A9B-C11BEDAE5D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795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921E5-A64F-453B-AE67-F4F77DD83E1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071B-04B5-4D5A-9A9B-C11BEDAE5D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65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921E5-A64F-453B-AE67-F4F77DD83E1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071B-04B5-4D5A-9A9B-C11BEDAE5D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039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921E5-A64F-453B-AE67-F4F77DD83E1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071B-04B5-4D5A-9A9B-C11BEDAE5D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044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921E5-A64F-453B-AE67-F4F77DD83E1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071B-04B5-4D5A-9A9B-C11BEDAE5D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085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921E5-A64F-453B-AE67-F4F77DD83E1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071B-04B5-4D5A-9A9B-C11BEDAE5D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563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921E5-A64F-453B-AE67-F4F77DD83E1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071B-04B5-4D5A-9A9B-C11BEDAE5D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37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921E5-A64F-453B-AE67-F4F77DD83E1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071B-04B5-4D5A-9A9B-C11BEDAE5D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378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921E5-A64F-453B-AE67-F4F77DD83E1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071B-04B5-4D5A-9A9B-C11BEDAE5D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566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921E5-A64F-453B-AE67-F4F77DD83E1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071B-04B5-4D5A-9A9B-C11BEDAE5D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77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921E5-A64F-453B-AE67-F4F77DD83E1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071B-04B5-4D5A-9A9B-C11BEDAE5D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090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921E5-A64F-453B-AE67-F4F77DD83E16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8071B-04B5-4D5A-9A9B-C11BEDAE5D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17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emf"/><Relationship Id="rId4" Type="http://schemas.openxmlformats.org/officeDocument/2006/relationships/package" Target="../embeddings/_________Microsoft_Word1.doc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https://grt.md/wp-content/uploads/2020/01/5e1076ad4ca3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https://grt.md/wp-content/uploads/2020/01/5e1076ad4ca3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grt.md/wp-content/uploads/2020/01/5e1076ad4ca3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s://grt.md/wp-content/uploads/2020/01/5e1076ad4ca3b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4" descr="https://grt.md/wp-content/uploads/2020/01/5e1076ad4ca3b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79833" y="5317764"/>
            <a:ext cx="65121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000" b="1" dirty="0" smtClean="0">
                <a:solidFill>
                  <a:schemeClr val="bg1">
                    <a:lumMod val="95000"/>
                  </a:schemeClr>
                </a:solidFill>
                <a:cs typeface="Aharoni" pitchFamily="2" charset="-79"/>
              </a:rPr>
              <a:t>Чернышкова Юлия</a:t>
            </a:r>
          </a:p>
          <a:p>
            <a:pPr algn="r"/>
            <a:r>
              <a:rPr lang="ru-RU" sz="3000" b="1" dirty="0" smtClean="0">
                <a:solidFill>
                  <a:schemeClr val="bg1">
                    <a:lumMod val="95000"/>
                  </a:schemeClr>
                </a:solidFill>
                <a:cs typeface="Aharoni" pitchFamily="2" charset="-79"/>
              </a:rPr>
              <a:t>Кадет взвода 8/3</a:t>
            </a:r>
          </a:p>
          <a:p>
            <a:r>
              <a:rPr lang="ru-RU" sz="3000" b="1" dirty="0" smtClean="0">
                <a:solidFill>
                  <a:schemeClr val="bg1">
                    <a:lumMod val="95000"/>
                  </a:schemeClr>
                </a:solidFill>
                <a:cs typeface="Aharoni" pitchFamily="2" charset="-79"/>
              </a:rPr>
              <a:t>ГБОУ РО БККК имени Матвея Платова</a:t>
            </a:r>
            <a:endParaRPr lang="ru-RU" sz="3000" b="1" dirty="0">
              <a:solidFill>
                <a:schemeClr val="bg1">
                  <a:lumMod val="95000"/>
                </a:schemeClr>
              </a:solidFill>
              <a:cs typeface="Aharoni" pitchFamily="2" charset="-79"/>
            </a:endParaRPr>
          </a:p>
        </p:txBody>
      </p:sp>
      <p:pic>
        <p:nvPicPr>
          <p:cNvPr id="10" name="О войне - О ТОЙ ВЕСНЕ Кино идет Воюет взвод. Далекий год На пленке старой. Нелегкий путь Еще чуть-чуть, И догорят Войны пожары. Счастливый май .. Любимый край, Своих солдат Встречай скорее От ран, обид Земля дрожит. Т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"/>
                  <p14:fade in="250"/>
                </p14:media>
              </p:ext>
            </p:extLst>
          </p:nvPr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5575" y="58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8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222" y="249071"/>
            <a:ext cx="6036861" cy="634279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i="1" dirty="0"/>
              <a:t>13 апреля 1945 года в очередном бою Беляев выкатил орудие вперед порядков пехоты, перетащил его через речку и в упор разбил 2 пулемета, орудие и автомашину врага. При овладении станцией </a:t>
            </a:r>
            <a:r>
              <a:rPr lang="ru-RU" b="1" i="1" dirty="0" err="1"/>
              <a:t>Адлих-Повайен</a:t>
            </a:r>
            <a:r>
              <a:rPr lang="ru-RU" b="1" i="1" dirty="0"/>
              <a:t> (</a:t>
            </a:r>
            <a:r>
              <a:rPr lang="ru-RU" b="1" i="1" dirty="0" err="1"/>
              <a:t>Адлиг</a:t>
            </a:r>
            <a:r>
              <a:rPr lang="ru-RU" b="1" i="1" dirty="0"/>
              <a:t> </a:t>
            </a:r>
            <a:r>
              <a:rPr lang="ru-RU" b="1" i="1" dirty="0" err="1"/>
              <a:t>Повайен</a:t>
            </a:r>
            <a:r>
              <a:rPr lang="ru-RU" b="1" i="1" dirty="0"/>
              <a:t>) (ныне поселок Черепаново Калининградской области) взвод Василия Александровича метким и внезапным огнем отрезал пути отхода бронепоезду противника, заставив экипаж сдаться. </a:t>
            </a:r>
            <a:r>
              <a:rPr lang="ru-RU" b="1" i="1" dirty="0" smtClean="0"/>
              <a:t>В </a:t>
            </a:r>
            <a:r>
              <a:rPr lang="ru-RU" b="1" i="1" dirty="0"/>
              <a:t>бою за поселок </a:t>
            </a:r>
            <a:r>
              <a:rPr lang="ru-RU" b="1" i="1" dirty="0" err="1"/>
              <a:t>Гайдау</a:t>
            </a:r>
            <a:r>
              <a:rPr lang="ru-RU" b="1" i="1" dirty="0"/>
              <a:t> (</a:t>
            </a:r>
            <a:r>
              <a:rPr lang="ru-RU" b="1" i="1" dirty="0" err="1"/>
              <a:t>Гайдоу</a:t>
            </a:r>
            <a:r>
              <a:rPr lang="ru-RU" b="1" i="1" dirty="0"/>
              <a:t>) (ныне поселок </a:t>
            </a:r>
            <a:r>
              <a:rPr lang="ru-RU" b="1" i="1" dirty="0" err="1"/>
              <a:t>Прозорово</a:t>
            </a:r>
            <a:r>
              <a:rPr lang="ru-RU" b="1" i="1" dirty="0"/>
              <a:t> Калининградской области) артиллеристы Беляева прямой наводкой уничтожили несколько пулеметных точек гитлеровцев.</a:t>
            </a:r>
          </a:p>
        </p:txBody>
      </p:sp>
      <p:pic>
        <p:nvPicPr>
          <p:cNvPr id="2050" name="Picture 2" descr="https://187011.selcdn.ru/thumbnails/photos/2017/09/04/n5vksoj0qczyihs9_10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t="11462"/>
          <a:stretch/>
        </p:blipFill>
        <p:spPr bwMode="auto">
          <a:xfrm>
            <a:off x="6237026" y="1555845"/>
            <a:ext cx="5831977" cy="40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946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5000">
        <p14:pan dir="u"/>
      </p:transition>
    </mc:Choice>
    <mc:Fallback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898" y="286603"/>
            <a:ext cx="5895833" cy="599136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ru-RU" sz="2400" b="1" dirty="0"/>
              <a:t>За храбрость и отвагу, проявленные в боях на территории Восточной Пруссии, Указом Президиума Верховного Совета СССР от 29 июня 1945 года младшему лейтенанту Василию Александровичу Беляеву присвоили звание Героя Советского Союза.</a:t>
            </a:r>
          </a:p>
          <a:p>
            <a:pPr>
              <a:spcAft>
                <a:spcPts val="600"/>
              </a:spcAft>
            </a:pPr>
            <a:r>
              <a:rPr lang="ru-RU" sz="2400" b="1" dirty="0"/>
              <a:t>Отважный артиллерист продолжил службу в армии. Он участвовал в Хингано-Мукденской наступательной операции в Манчжурии, проявил образцы выносливости, заботы о личном составе и умении организовывать марш. Несмотря на сильную жару, умело организовал движение войск. За очередные заслуги перед Родиной Василий Александрович был удостоен ордена Отечественной войны I степени.</a:t>
            </a:r>
            <a:endParaRPr lang="ru-RU" sz="2400" dirty="0"/>
          </a:p>
        </p:txBody>
      </p:sp>
      <p:pic>
        <p:nvPicPr>
          <p:cNvPr id="3074" name="Picture 2" descr="Hero of the USSR Gold Star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303" y="3643951"/>
            <a:ext cx="1352550" cy="254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648" y="1037230"/>
            <a:ext cx="3520851" cy="515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89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4000">
        <p:split orient="vert"/>
      </p:transition>
    </mc:Choice>
    <mc:Fallback>
      <p:transition spd="slow" advClick="0" advTm="2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08" y="203257"/>
            <a:ext cx="4459719" cy="64908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934" y="203257"/>
            <a:ext cx="4490602" cy="64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60291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" r="50000"/>
          <a:stretch/>
        </p:blipFill>
        <p:spPr>
          <a:xfrm>
            <a:off x="0" y="0"/>
            <a:ext cx="1217835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Боевой путь Беляева В.А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6196" t="12708" r="2366" b="5556"/>
          <a:stretch/>
        </p:blipFill>
        <p:spPr>
          <a:xfrm>
            <a:off x="1241948" y="1521725"/>
            <a:ext cx="9571630" cy="479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71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flythroug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7602372"/>
              </p:ext>
            </p:extLst>
          </p:nvPr>
        </p:nvGraphicFramePr>
        <p:xfrm>
          <a:off x="423390" y="177066"/>
          <a:ext cx="9007475" cy="827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Документ" r:id="rId4" imgW="6263187" imgH="5723111" progId="Word.Document.12">
                  <p:embed/>
                </p:oleObj>
              </mc:Choice>
              <mc:Fallback>
                <p:oleObj name="Документ" r:id="rId4" imgW="6263187" imgH="572311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3390" y="177066"/>
                        <a:ext cx="9007475" cy="8270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5343186"/>
      </p:ext>
    </p:extLst>
  </p:cSld>
  <p:clrMapOvr>
    <a:masterClrMapping/>
  </p:clrMapOvr>
  <p:transition spd="slow" advClick="0" advTm="9000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479" y="631208"/>
            <a:ext cx="6237026" cy="6097137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ru-RU" sz="16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/>
              <a:t>Воинские звания: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/>
              <a:t>полковник</a:t>
            </a:r>
            <a:r>
              <a:rPr lang="ru-RU" sz="2000" b="1" dirty="0"/>
              <a:t>; капитан гв. лейтенант; зам. политрука</a:t>
            </a:r>
            <a:r>
              <a:rPr lang="ru-RU" sz="2000" b="1" dirty="0" smtClean="0"/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/>
              <a:t> </a:t>
            </a:r>
            <a:r>
              <a:rPr lang="ru-RU" sz="2000" b="1" dirty="0"/>
              <a:t>гв. лейтенант; гв. мл. лейтенант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ru-RU" sz="2000" b="1" dirty="0" smtClean="0"/>
              <a:t>После окончания Второй Мировой войны окончил Высшие офицерские курсы и продолжил службу в армии. На пенсию он ушел в 1965 году в звании полковника, жил в Воронеже. Работал старшим инструктором в обкоме ДОСААФ. Скончался в 1994 году.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ru-RU" sz="2000" b="1" dirty="0" smtClean="0"/>
              <a:t>Имя </a:t>
            </a:r>
            <a:r>
              <a:rPr lang="ru-RU" sz="2000" b="1" dirty="0"/>
              <a:t>Героя носили пионерские дружины Архангельской средней школы и школы № 32 города Томска, улица в его родном селе Архангельском Верхнехавского района Воронежской области.    </a:t>
            </a:r>
            <a:endParaRPr lang="ru-RU" sz="2000" b="1" dirty="0"/>
          </a:p>
          <a:p>
            <a:pPr marL="0" indent="0">
              <a:spcAft>
                <a:spcPts val="600"/>
              </a:spcAft>
              <a:buNone/>
            </a:pPr>
            <a:endParaRPr lang="ru-RU" sz="2000" b="1" dirty="0"/>
          </a:p>
          <a:p>
            <a:endParaRPr lang="ru-RU" sz="2000" b="1" dirty="0"/>
          </a:p>
        </p:txBody>
      </p:sp>
      <p:pic>
        <p:nvPicPr>
          <p:cNvPr id="6146" name="Picture 2" descr="C:\Users\HP\Desktop\карта МИР\beljaev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073" y="811252"/>
            <a:ext cx="3153064" cy="462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137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0000">
        <p:circle/>
      </p:transition>
    </mc:Choice>
    <mc:Fallback>
      <p:transition spd="slow" advClick="0" advTm="2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9591"/>
            <a:ext cx="10515600" cy="1325563"/>
          </a:xfrm>
        </p:spPr>
        <p:txBody>
          <a:bodyPr/>
          <a:lstStyle/>
          <a:p>
            <a:pPr algn="ctr"/>
            <a:r>
              <a:rPr lang="ru-RU" sz="4000" b="1" i="1" dirty="0" smtClean="0"/>
              <a:t>В моей семье есть ещё </a:t>
            </a:r>
            <a:br>
              <a:rPr lang="ru-RU" sz="4000" b="1" i="1" dirty="0" smtClean="0"/>
            </a:br>
            <a:r>
              <a:rPr lang="ru-RU" sz="4000" b="1" i="1" dirty="0" smtClean="0"/>
              <a:t>родственники-участники ВОВ</a:t>
            </a:r>
            <a:endParaRPr lang="ru-RU" sz="4000" b="1" i="1" dirty="0"/>
          </a:p>
        </p:txBody>
      </p:sp>
      <p:pic>
        <p:nvPicPr>
          <p:cNvPr id="13314" name="Picture 2" descr="https://avatars.mds.yandex.net/get-pdb/1756436/9b1455fe-24e3-48c6-b8a7-a4b4ac92938d/s1200?webp=fa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434" y="1740661"/>
            <a:ext cx="6815100" cy="45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фон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660" y="2697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85779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3194" y="556749"/>
            <a:ext cx="7013812" cy="59813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/>
              <a:t> Чубаров Леонтий </a:t>
            </a:r>
            <a:r>
              <a:rPr lang="ru-RU" b="1" dirty="0"/>
              <a:t>Петрович</a:t>
            </a:r>
          </a:p>
          <a:p>
            <a:pPr marL="0" indent="0">
              <a:buNone/>
            </a:pPr>
            <a:r>
              <a:rPr lang="ru-RU" b="1" dirty="0" smtClean="0"/>
              <a:t>Прошёл всю войну в составе 1059 артиллерийского полка, был командиром орудия.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Награды: </a:t>
            </a:r>
          </a:p>
          <a:p>
            <a:r>
              <a:rPr lang="ru-RU" b="1" dirty="0" smtClean="0"/>
              <a:t>Орден Красной звезды</a:t>
            </a:r>
          </a:p>
          <a:p>
            <a:r>
              <a:rPr lang="ru-RU" b="1" dirty="0" smtClean="0"/>
              <a:t>Медаль «За оборону Сталинграда» </a:t>
            </a:r>
          </a:p>
          <a:p>
            <a:r>
              <a:rPr lang="ru-RU" b="1" dirty="0" smtClean="0"/>
              <a:t>Медаль «За победу над Германией»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В одном из боёв был ранен, с осколками у сердца прожил всю свою оставшуюся жизнь до 82-х лет.</a:t>
            </a:r>
            <a:endParaRPr lang="ru-RU" b="1" dirty="0"/>
          </a:p>
        </p:txBody>
      </p:sp>
      <p:pic>
        <p:nvPicPr>
          <p:cNvPr id="8194" name="Picture 2" descr="C:\Users\HP\Desktop\Новая папка\IMG-20200505-WA00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" t="2320" r="1690" b="3022"/>
          <a:stretch/>
        </p:blipFill>
        <p:spPr bwMode="auto">
          <a:xfrm>
            <a:off x="582814" y="785498"/>
            <a:ext cx="3209696" cy="556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925774"/>
      </p:ext>
    </p:extLst>
  </p:cSld>
  <p:clrMapOvr>
    <a:masterClrMapping/>
  </p:clrMapOvr>
  <p:transition spd="slow" advClick="0" advTm="11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4954" y="1760561"/>
            <a:ext cx="6508845" cy="44164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Мой прапрадед </a:t>
            </a:r>
            <a:r>
              <a:rPr lang="ru-RU" b="1" dirty="0" smtClean="0"/>
              <a:t>Горьковский Григорий Иванович</a:t>
            </a:r>
            <a:r>
              <a:rPr lang="ru-RU" dirty="0" smtClean="0"/>
              <a:t> родился в 1895 году в Белгородской области.</a:t>
            </a:r>
          </a:p>
          <a:p>
            <a:pPr marL="0" indent="0">
              <a:buNone/>
            </a:pPr>
            <a:r>
              <a:rPr lang="ru-RU" dirty="0" smtClean="0"/>
              <a:t>На войну был призван </a:t>
            </a:r>
            <a:r>
              <a:rPr lang="ru-RU" dirty="0" err="1" smtClean="0"/>
              <a:t>Белокалитвенским</a:t>
            </a:r>
            <a:r>
              <a:rPr lang="ru-RU" dirty="0" smtClean="0"/>
              <a:t> РВК, Ростовской области.</a:t>
            </a:r>
          </a:p>
          <a:p>
            <a:pPr marL="0" indent="0">
              <a:buNone/>
            </a:pPr>
            <a:r>
              <a:rPr lang="ru-RU" dirty="0" smtClean="0"/>
              <a:t>Звание</a:t>
            </a:r>
            <a:r>
              <a:rPr lang="ru-RU" dirty="0"/>
              <a:t> </a:t>
            </a:r>
            <a:r>
              <a:rPr lang="ru-RU" dirty="0" smtClean="0"/>
              <a:t>красноармеец,</a:t>
            </a:r>
          </a:p>
          <a:p>
            <a:pPr marL="0" indent="0">
              <a:buNone/>
            </a:pPr>
            <a:r>
              <a:rPr lang="ru-RU" dirty="0" smtClean="0"/>
              <a:t>Воинская </a:t>
            </a:r>
            <a:r>
              <a:rPr lang="ru-RU" dirty="0"/>
              <a:t>часть 203 </a:t>
            </a:r>
            <a:r>
              <a:rPr lang="ru-RU" dirty="0" err="1" smtClean="0"/>
              <a:t>сд</a:t>
            </a:r>
            <a:r>
              <a:rPr lang="ru-RU" dirty="0" smtClean="0"/>
              <a:t>; </a:t>
            </a:r>
            <a:r>
              <a:rPr lang="ru-RU" dirty="0"/>
              <a:t>239 </a:t>
            </a:r>
            <a:r>
              <a:rPr lang="ru-RU" dirty="0" err="1" smtClean="0"/>
              <a:t>азсп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 войны вернулся живым, умер в 1964 году.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219" name="Picture 3" descr="C:\Users\HP\Desktop\Новая папка\Горьковский Григорий Иванович 1895-19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36" y="508759"/>
            <a:ext cx="3484871" cy="584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63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2000">
        <p:circle/>
      </p:transition>
    </mc:Choice>
    <mc:Fallback>
      <p:transition spd="slow" advClick="0" advTm="12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5707" y="696036"/>
            <a:ext cx="5841242" cy="637350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600" dirty="0" smtClean="0"/>
              <a:t> Мой прадед </a:t>
            </a:r>
            <a:r>
              <a:rPr lang="ru-RU" sz="2600" b="1" dirty="0"/>
              <a:t>Беляев Яков Ефимович – </a:t>
            </a:r>
            <a:r>
              <a:rPr lang="ru-RU" sz="2600" dirty="0"/>
              <a:t>участник </a:t>
            </a:r>
            <a:r>
              <a:rPr lang="ru-RU" sz="2600" dirty="0" smtClean="0"/>
              <a:t>ВОВ</a:t>
            </a:r>
            <a:r>
              <a:rPr lang="ru-RU" sz="2600" b="1" dirty="0"/>
              <a:t>,</a:t>
            </a:r>
            <a:r>
              <a:rPr lang="ru-RU" sz="2600" dirty="0" smtClean="0"/>
              <a:t> </a:t>
            </a:r>
            <a:r>
              <a:rPr lang="ru-RU" sz="2600" dirty="0"/>
              <a:t>родился в 09.10.1913 году в Воронежской области, </a:t>
            </a:r>
            <a:r>
              <a:rPr lang="ru-RU" sz="2600" dirty="0" err="1"/>
              <a:t>Верхнехавском</a:t>
            </a:r>
            <a:r>
              <a:rPr lang="ru-RU" sz="2600" dirty="0"/>
              <a:t> районе, </a:t>
            </a:r>
            <a:r>
              <a:rPr lang="ru-RU" sz="2600" dirty="0" err="1"/>
              <a:t>с.Архангельск</a:t>
            </a:r>
            <a:r>
              <a:rPr lang="ru-RU" sz="2600" dirty="0"/>
              <a:t> в многодетной семье.</a:t>
            </a:r>
          </a:p>
          <a:p>
            <a:pPr marL="0" indent="0">
              <a:buNone/>
            </a:pPr>
            <a:r>
              <a:rPr lang="ru-RU" sz="2600" dirty="0"/>
              <a:t> На войну был призван </a:t>
            </a:r>
            <a:r>
              <a:rPr lang="ru-RU" sz="2600" dirty="0" err="1"/>
              <a:t>Бирским</a:t>
            </a:r>
            <a:r>
              <a:rPr lang="ru-RU" sz="2600" dirty="0"/>
              <a:t> РВК. Боевой путь проходил на Дальнем Востоке в </a:t>
            </a:r>
            <a:r>
              <a:rPr lang="ru-RU" sz="2600" dirty="0" err="1"/>
              <a:t>г.Хабаровск</a:t>
            </a:r>
            <a:r>
              <a:rPr lang="ru-RU" sz="2600" dirty="0"/>
              <a:t>.</a:t>
            </a:r>
          </a:p>
          <a:p>
            <a:pPr marL="0" indent="0">
              <a:buNone/>
            </a:pPr>
            <a:r>
              <a:rPr lang="ru-RU" sz="2600" dirty="0" smtClean="0"/>
              <a:t> Воевал </a:t>
            </a:r>
            <a:r>
              <a:rPr lang="ru-RU" sz="2600" dirty="0"/>
              <a:t>в 474 стрелковом полку 120 стрелковой девизии и 361с.д.</a:t>
            </a:r>
          </a:p>
          <a:p>
            <a:pPr marL="0" indent="0">
              <a:buNone/>
            </a:pPr>
            <a:r>
              <a:rPr lang="ru-RU" sz="2600" dirty="0" smtClean="0"/>
              <a:t> С </a:t>
            </a:r>
            <a:r>
              <a:rPr lang="ru-RU" sz="2600" dirty="0"/>
              <a:t>войны вернулся живым, умер в 1992 году.</a:t>
            </a:r>
          </a:p>
          <a:p>
            <a:pPr marL="0" indent="0">
              <a:buNone/>
            </a:pPr>
            <a:r>
              <a:rPr lang="ru-RU" sz="2600" dirty="0" smtClean="0"/>
              <a:t> К </a:t>
            </a:r>
            <a:r>
              <a:rPr lang="ru-RU" sz="2600" dirty="0"/>
              <a:t>сожалению, награды не сохранились.</a:t>
            </a:r>
          </a:p>
          <a:p>
            <a:pPr marL="0" indent="0">
              <a:buNone/>
            </a:pPr>
            <a:r>
              <a:rPr lang="ru-RU" sz="2600" dirty="0" smtClean="0"/>
              <a:t> Мама помнит, </a:t>
            </a:r>
            <a:r>
              <a:rPr lang="ru-RU" sz="2600" dirty="0"/>
              <a:t>что </a:t>
            </a:r>
            <a:r>
              <a:rPr lang="ru-RU" sz="2600" dirty="0" smtClean="0"/>
              <a:t>дед </a:t>
            </a:r>
            <a:r>
              <a:rPr lang="ru-RU" sz="2600" dirty="0"/>
              <a:t>их хранил в сундуке под </a:t>
            </a:r>
            <a:r>
              <a:rPr lang="ru-RU" sz="2600" dirty="0" smtClean="0"/>
              <a:t>замком, имел именной пистолет. </a:t>
            </a:r>
          </a:p>
          <a:p>
            <a:pPr marL="0" indent="0">
              <a:buNone/>
            </a:pPr>
            <a:r>
              <a:rPr lang="ru-RU" sz="2600" dirty="0" smtClean="0"/>
              <a:t> Про </a:t>
            </a:r>
            <a:r>
              <a:rPr lang="ru-RU" sz="2600" dirty="0"/>
              <a:t>войну не любил рассказывать. Когда уходил в магазин, </a:t>
            </a:r>
            <a:r>
              <a:rPr lang="ru-RU" sz="2600" dirty="0" smtClean="0"/>
              <a:t>внуки </a:t>
            </a:r>
            <a:r>
              <a:rPr lang="ru-RU" sz="2600" dirty="0"/>
              <a:t>открывали сундук и рассматривали награды.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0243" name="Picture 3" descr="E:\Родные\Беляев Яков Ефимович 1913-199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1" r="2468" b="4382"/>
          <a:stretch/>
        </p:blipFill>
        <p:spPr bwMode="auto">
          <a:xfrm>
            <a:off x="636228" y="148969"/>
            <a:ext cx="3963068" cy="657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346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1300">
        <p:fade/>
      </p:transition>
    </mc:Choice>
    <mc:Fallback>
      <p:transition spd="med" advClick="0" advTm="2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Содержимое 13" descr="img4 (1)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63237" y="1374238"/>
            <a:ext cx="5026635" cy="5102796"/>
          </a:xfrm>
          <a:prstGeom prst="rect">
            <a:avLst/>
          </a:prstGeom>
        </p:spPr>
      </p:pic>
      <p:sp>
        <p:nvSpPr>
          <p:cNvPr id="6" name="Содержимое 12"/>
          <p:cNvSpPr txBox="1">
            <a:spLocks/>
          </p:cNvSpPr>
          <p:nvPr/>
        </p:nvSpPr>
        <p:spPr>
          <a:xfrm>
            <a:off x="5289872" y="1374239"/>
            <a:ext cx="4850415" cy="420769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C00000"/>
                </a:solidFill>
              </a:rPr>
              <a:t>Это было еще когда наша страна Россия называлась СССР. Когда наши прабабушки и прадедушки были еще молодые, здоровыми , полными сил. Они были </a:t>
            </a:r>
            <a:r>
              <a:rPr lang="ru-RU" b="1" dirty="0" smtClean="0">
                <a:solidFill>
                  <a:srgbClr val="C00000"/>
                </a:solidFill>
              </a:rPr>
              <a:t>счастливые, мечтали </a:t>
            </a:r>
            <a:r>
              <a:rPr lang="ru-RU" b="1" dirty="0" smtClean="0">
                <a:solidFill>
                  <a:srgbClr val="C00000"/>
                </a:solidFill>
              </a:rPr>
              <a:t>о будущем , </a:t>
            </a:r>
            <a:r>
              <a:rPr lang="ru-RU" b="1" dirty="0" smtClean="0">
                <a:solidFill>
                  <a:srgbClr val="C00000"/>
                </a:solidFill>
              </a:rPr>
              <a:t>думали, </a:t>
            </a:r>
            <a:r>
              <a:rPr lang="ru-RU" b="1" dirty="0" smtClean="0">
                <a:solidFill>
                  <a:srgbClr val="C00000"/>
                </a:solidFill>
              </a:rPr>
              <a:t>что все в их жизни будет хорошо.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Но их мечтам не пришлось </a:t>
            </a:r>
            <a:r>
              <a:rPr lang="ru-RU" b="1" dirty="0" smtClean="0">
                <a:solidFill>
                  <a:srgbClr val="C00000"/>
                </a:solidFill>
              </a:rPr>
              <a:t>осуществиться  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Заголовок 10"/>
          <p:cNvSpPr>
            <a:spLocks noGrp="1"/>
          </p:cNvSpPr>
          <p:nvPr>
            <p:ph type="title"/>
          </p:nvPr>
        </p:nvSpPr>
        <p:spPr>
          <a:xfrm>
            <a:off x="263237" y="252946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Великая Отечественная Война.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1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2000">
        <p:push dir="u"/>
      </p:transition>
    </mc:Choice>
    <mc:Fallback>
      <p:transition spd="slow" advClick="0" advTm="12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-118533" y="0"/>
            <a:ext cx="12462934" cy="70104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09481" y="652228"/>
            <a:ext cx="5171363" cy="6026891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Медведев Иван </a:t>
            </a:r>
            <a:r>
              <a:rPr lang="ru-RU" b="1" dirty="0" smtClean="0"/>
              <a:t>Петрович</a:t>
            </a:r>
            <a:r>
              <a:rPr lang="ru-RU" dirty="0"/>
              <a:t> </a:t>
            </a:r>
            <a:r>
              <a:rPr lang="ru-RU" b="1" dirty="0" smtClean="0"/>
              <a:t>(1920-1947</a:t>
            </a:r>
            <a:r>
              <a:rPr lang="ru-RU" b="1" dirty="0"/>
              <a:t>)</a:t>
            </a:r>
            <a:endParaRPr lang="ru-RU" dirty="0"/>
          </a:p>
          <a:p>
            <a:pPr marL="0" indent="0">
              <a:buNone/>
            </a:pPr>
            <a:r>
              <a:rPr lang="ru-RU" b="1" dirty="0" smtClean="0"/>
              <a:t> Рядовой</a:t>
            </a:r>
            <a:r>
              <a:rPr lang="ru-RU" b="1" dirty="0"/>
              <a:t>, во время ВОВ был шофером, возил снаряды. Во время одной из </a:t>
            </a:r>
            <a:r>
              <a:rPr lang="ru-RU" b="1" dirty="0" smtClean="0"/>
              <a:t>поездок </a:t>
            </a:r>
            <a:r>
              <a:rPr lang="ru-RU" b="1" dirty="0"/>
              <a:t>попал под обстрел, </a:t>
            </a:r>
            <a:r>
              <a:rPr lang="ru-RU" b="1" dirty="0" smtClean="0"/>
              <a:t>был тяжело ранен.</a:t>
            </a:r>
            <a:endParaRPr lang="ru-RU" dirty="0"/>
          </a:p>
          <a:p>
            <a:pPr marL="0" indent="0">
              <a:buNone/>
            </a:pPr>
            <a:r>
              <a:rPr lang="ru-RU" b="1" dirty="0" smtClean="0"/>
              <a:t> С </a:t>
            </a:r>
            <a:r>
              <a:rPr lang="ru-RU" b="1" dirty="0"/>
              <a:t>войны вернулся живым, проживал в </a:t>
            </a:r>
            <a:r>
              <a:rPr lang="ru-RU" b="1" dirty="0" err="1"/>
              <a:t>х.Богураев</a:t>
            </a:r>
            <a:r>
              <a:rPr lang="ru-RU" b="1" dirty="0"/>
              <a:t>. </a:t>
            </a:r>
            <a:r>
              <a:rPr lang="ru-RU" b="1" dirty="0" smtClean="0"/>
              <a:t>Но умер  </a:t>
            </a:r>
            <a:r>
              <a:rPr lang="ru-RU" b="1" dirty="0"/>
              <a:t>в начале 1947 г. из-за тяжелого </a:t>
            </a:r>
            <a:r>
              <a:rPr lang="ru-RU" b="1" dirty="0" smtClean="0"/>
              <a:t>ранения несовместимого с жизнью.</a:t>
            </a:r>
            <a:endParaRPr lang="ru-RU" dirty="0"/>
          </a:p>
          <a:p>
            <a:endParaRPr lang="ru-RU" dirty="0"/>
          </a:p>
        </p:txBody>
      </p:sp>
      <p:pic>
        <p:nvPicPr>
          <p:cNvPr id="11266" name="Picture 2" descr="C:\Users\HP\Desktop\Новая папка\Медведев Иван Петрович 1920-194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/>
          <a:stretch/>
        </p:blipFill>
        <p:spPr bwMode="auto">
          <a:xfrm>
            <a:off x="1061894" y="237376"/>
            <a:ext cx="3714821" cy="645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218389"/>
      </p:ext>
    </p:extLst>
  </p:cSld>
  <p:clrMapOvr>
    <a:masterClrMapping/>
  </p:clrMapOvr>
  <p:transition spd="slow" advClick="0" advTm="12000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-118533" y="0"/>
            <a:ext cx="12462934" cy="70104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40740" y="764274"/>
            <a:ext cx="6196084" cy="563652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5100" b="1" dirty="0" smtClean="0"/>
              <a:t> Мой прапрадед по отцовской линии-Архипов Иван Семёнович </a:t>
            </a:r>
            <a:r>
              <a:rPr lang="ru-RU" sz="5100" b="1" dirty="0"/>
              <a:t>р</a:t>
            </a:r>
            <a:r>
              <a:rPr lang="ru-RU" sz="5100" b="1" dirty="0" smtClean="0"/>
              <a:t>одился </a:t>
            </a:r>
            <a:r>
              <a:rPr lang="ru-RU" sz="5100" b="1" dirty="0"/>
              <a:t>в 1915 году. </a:t>
            </a:r>
            <a:endParaRPr lang="ru-RU" sz="5100" dirty="0"/>
          </a:p>
          <a:p>
            <a:pPr marL="0" indent="0">
              <a:buNone/>
            </a:pPr>
            <a:r>
              <a:rPr lang="ru-RU" sz="5100" b="1" dirty="0" smtClean="0"/>
              <a:t> В </a:t>
            </a:r>
            <a:r>
              <a:rPr lang="ru-RU" sz="5100" b="1" dirty="0"/>
              <a:t>1937 году поступил на службу, призывался Белокалитвинским РВК Ростовской области, Белокалитвинского р-на.</a:t>
            </a:r>
            <a:endParaRPr lang="ru-RU" sz="5100" dirty="0"/>
          </a:p>
          <a:p>
            <a:pPr marL="0" indent="0">
              <a:buNone/>
            </a:pPr>
            <a:r>
              <a:rPr lang="ru-RU" sz="5100" b="1" dirty="0" smtClean="0"/>
              <a:t> Боевой </a:t>
            </a:r>
            <a:r>
              <a:rPr lang="ru-RU" sz="5100" b="1" dirty="0"/>
              <a:t>путь в составе 339 стрелковой девизии, 33А, 1 Белорусский фронт.</a:t>
            </a:r>
            <a:endParaRPr lang="ru-RU" sz="5100" dirty="0"/>
          </a:p>
          <a:p>
            <a:pPr marL="0" indent="0">
              <a:buNone/>
            </a:pPr>
            <a:r>
              <a:rPr lang="ru-RU" sz="5100" b="1" dirty="0" smtClean="0"/>
              <a:t> Награжден</a:t>
            </a:r>
            <a:r>
              <a:rPr lang="ru-RU" sz="5100" b="1" dirty="0"/>
              <a:t>:</a:t>
            </a:r>
            <a:endParaRPr lang="ru-RU" sz="5100" dirty="0"/>
          </a:p>
          <a:p>
            <a:pPr marL="0" indent="0">
              <a:buNone/>
            </a:pPr>
            <a:r>
              <a:rPr lang="ru-RU" sz="5100" b="1" dirty="0" smtClean="0"/>
              <a:t> 22.10.1943 </a:t>
            </a:r>
            <a:r>
              <a:rPr lang="ru-RU" sz="5100" b="1" dirty="0"/>
              <a:t>– медаль «За боевые заслуги»,</a:t>
            </a:r>
            <a:endParaRPr lang="ru-RU" sz="5100" dirty="0"/>
          </a:p>
          <a:p>
            <a:pPr marL="0" indent="0">
              <a:buNone/>
            </a:pPr>
            <a:r>
              <a:rPr lang="ru-RU" sz="5100" b="1" dirty="0" smtClean="0"/>
              <a:t> 25.05.1944 </a:t>
            </a:r>
            <a:r>
              <a:rPr lang="ru-RU" sz="5100" b="1" dirty="0"/>
              <a:t>– медаль «За отвагу»,</a:t>
            </a:r>
            <a:endParaRPr lang="ru-RU" sz="5100" dirty="0"/>
          </a:p>
          <a:p>
            <a:pPr marL="0" indent="0">
              <a:buNone/>
            </a:pPr>
            <a:r>
              <a:rPr lang="ru-RU" sz="5100" b="1" dirty="0" smtClean="0"/>
              <a:t> 09.02.1945 </a:t>
            </a:r>
            <a:r>
              <a:rPr lang="ru-RU" sz="5100" b="1" dirty="0"/>
              <a:t>– Орден «Красной Звезды»</a:t>
            </a:r>
            <a:endParaRPr lang="ru-RU" sz="5100" dirty="0"/>
          </a:p>
          <a:p>
            <a:pPr marL="0" indent="0">
              <a:buNone/>
            </a:pPr>
            <a:r>
              <a:rPr lang="ru-RU" sz="5100" b="1" dirty="0" smtClean="0"/>
              <a:t> С </a:t>
            </a:r>
            <a:r>
              <a:rPr lang="ru-RU" sz="5100" b="1" dirty="0"/>
              <a:t>войны вернулся живым, проживал в х.Богатов, имел 6 детей (3 сына и 3 дочери). </a:t>
            </a:r>
            <a:endParaRPr lang="ru-RU" sz="5100" b="1" dirty="0" smtClean="0"/>
          </a:p>
          <a:p>
            <a:pPr marL="0" indent="0">
              <a:buNone/>
            </a:pPr>
            <a:r>
              <a:rPr lang="ru-RU" sz="5100" b="1" dirty="0" smtClean="0"/>
              <a:t>Умер </a:t>
            </a:r>
            <a:r>
              <a:rPr lang="ru-RU" sz="5100" b="1" dirty="0"/>
              <a:t>в 1985 г</a:t>
            </a:r>
            <a:endParaRPr lang="ru-RU" sz="5100" dirty="0"/>
          </a:p>
          <a:p>
            <a:pPr marL="0" indent="0">
              <a:buNone/>
            </a:pPr>
            <a:r>
              <a:rPr lang="ru-RU" sz="5100" b="1" dirty="0"/>
              <a:t> </a:t>
            </a:r>
            <a:endParaRPr lang="ru-RU" sz="5100" dirty="0"/>
          </a:p>
          <a:p>
            <a:endParaRPr lang="ru-RU" dirty="0"/>
          </a:p>
        </p:txBody>
      </p:sp>
      <p:pic>
        <p:nvPicPr>
          <p:cNvPr id="12290" name="Picture 2" descr="C:\Users\HP\Desktop\Новая папка\Архипов Иван Семенович 1915-19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97" y="199617"/>
            <a:ext cx="4558353" cy="63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872222"/>
      </p:ext>
    </p:extLst>
  </p:cSld>
  <p:clrMapOvr>
    <a:masterClrMapping/>
  </p:clrMapOvr>
  <p:transition spd="slow" advClick="0" advTm="22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Много русских солдат погибло во время Великой Отечественной Войны под вражескими пулями.</a:t>
            </a:r>
            <a:br>
              <a:rPr lang="ru-RU" sz="3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После боев оставались разрушенные города от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домов,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часто ничего не оставалось.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4" name="Объект 3" descr="sf-002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2650379" y="1950316"/>
            <a:ext cx="6891242" cy="451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53670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Долгих 4 года длилась война…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Picture 3" descr="C:\Users\Маришка\Desktop\9мая\img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1919" y="2219121"/>
            <a:ext cx="5247825" cy="4003766"/>
          </a:xfrm>
          <a:prstGeom prst="rect">
            <a:avLst/>
          </a:prstGeom>
          <a:noFill/>
        </p:spPr>
      </p:pic>
      <p:pic>
        <p:nvPicPr>
          <p:cNvPr id="6" name="Picture 2" descr="C:\Users\Маришка\Desktop\9мая\KMO_085979_01771_1_t20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757436" y="2219121"/>
            <a:ext cx="4191236" cy="39620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4870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300">
        <p:fade/>
      </p:transition>
    </mc:Choice>
    <mc:Fallback>
      <p:transition spd="slow" advClick="0" advTm="2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8"/>
          <a:stretch/>
        </p:blipFill>
        <p:spPr>
          <a:xfrm>
            <a:off x="-1" y="0"/>
            <a:ext cx="1229663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9022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Благодаря тому, что на борьбу с врагами встали взрослые и дети , наш народ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победил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этой войне.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9 мая 1945 года наше знамя было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поднято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над самым главным зданием фашистов в Германии – Рейхстагом</a:t>
            </a:r>
            <a:r>
              <a:rPr lang="ru-RU" sz="2800" b="1" dirty="0"/>
              <a:t>.</a:t>
            </a:r>
          </a:p>
        </p:txBody>
      </p:sp>
      <p:pic>
        <p:nvPicPr>
          <p:cNvPr id="4" name="Объект 3" descr="8178_original.gif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3143410" y="2174253"/>
            <a:ext cx="5798561" cy="446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69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split orient="vert"/>
      </p:transition>
    </mc:Choice>
    <mc:Fallback>
      <p:transition spd="slow" advClick="0" advTm="9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9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канун празднования Дня Победы и дни проведения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акции,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каждый участник надевает себе на одежду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антенну автомобиля Георгиевскую ленточку в знак памяти о героическом прошлом, выражая уважение к ветеранам.</a:t>
            </a:r>
            <a:endParaRPr lang="ru-RU" sz="2400" b="1" dirty="0"/>
          </a:p>
        </p:txBody>
      </p:sp>
      <p:pic>
        <p:nvPicPr>
          <p:cNvPr id="14338" name="Picture 2" descr="http://vagayst.ru/wp-content/uploads/2020/04/46752b3bc80b456f44605e060e5d48a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780" y="1830692"/>
            <a:ext cx="6797486" cy="483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920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144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9 мая принято бывать на могилах погибших воинов, возлагать венки, живые цветы тем, кто не вернулся с войны.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этом году мы отмечаем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75-летие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победы.</a:t>
            </a:r>
          </a:p>
        </p:txBody>
      </p:sp>
      <p:pic>
        <p:nvPicPr>
          <p:cNvPr id="6" name="Содержимое 5" descr="1367934081_011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2166910" y="1277288"/>
            <a:ext cx="8072494" cy="5199735"/>
          </a:xfrm>
        </p:spPr>
      </p:pic>
    </p:spTree>
    <p:extLst>
      <p:ext uri="{BB962C8B-B14F-4D97-AF65-F5344CB8AC3E}">
        <p14:creationId xmlns:p14="http://schemas.microsoft.com/office/powerpoint/2010/main" val="1103326807"/>
      </p:ext>
    </p:extLst>
  </p:cSld>
  <p:clrMapOvr>
    <a:masterClrMapping/>
  </p:clrMapOvr>
  <p:transition spd="slow" advClick="0" advTm="7000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8282" y="274638"/>
            <a:ext cx="8929718" cy="11430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этот день вспоминают тех, кто остался на полях сражений, тех, кто после войны налаживал мирную жизнь. А еще поздравляют тех воинов Великой Отечественной Войны, которые живут сегодня.</a:t>
            </a:r>
          </a:p>
        </p:txBody>
      </p:sp>
      <p:pic>
        <p:nvPicPr>
          <p:cNvPr id="15362" name="Picture 2" descr="https://storage.myseldon.com/news_pict_3E/3E778F6C3AAEE9F1F7D457A1E590B7D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720" y="1575351"/>
            <a:ext cx="6079984" cy="395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68161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7229" y="404664"/>
            <a:ext cx="10194877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9 мая по всей стране ежегодно проходят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военные парады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3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ПАРАД в1945 году.</a:t>
            </a:r>
            <a:br>
              <a:rPr lang="ru-RU" sz="3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6386" name="Picture 2" descr="https://stat.mil.ru/images/military/military/photo/45-0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673" y="1528549"/>
            <a:ext cx="8137723" cy="520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66354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/>
              <a:t>В Ростове на Дону проходит ежегодно парад </a:t>
            </a:r>
            <a:r>
              <a:rPr lang="ru-RU" sz="3200" b="1" dirty="0" smtClean="0"/>
              <a:t>победы. Открывает </a:t>
            </a:r>
            <a:r>
              <a:rPr lang="ru-RU" sz="3200" b="1" dirty="0" smtClean="0"/>
              <a:t>это торжественное событие коробка барабанщиц Белокалитвинского кадетского корпуса.</a:t>
            </a:r>
            <a:endParaRPr lang="ru-RU" sz="32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47" y="1907982"/>
            <a:ext cx="5743468" cy="382897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62" y="2731325"/>
            <a:ext cx="5809675" cy="387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5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7000">
        <p14:warp dir="i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Содержимое 5" descr="1276692866_the_life_of_soviet_people_3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212272" y="1853334"/>
            <a:ext cx="4493558" cy="4357718"/>
          </a:xfrm>
          <a:prstGeom prst="rect">
            <a:avLst/>
          </a:prstGeom>
        </p:spPr>
      </p:pic>
      <p:pic>
        <p:nvPicPr>
          <p:cNvPr id="5" name="Содержимое 6" descr="2c3cfee88fe0.jpg"/>
          <p:cNvPicPr>
            <a:picLocks noGrp="1" noChangeAspect="1"/>
          </p:cNvPicPr>
          <p:nvPr>
            <p:ph idx="1"/>
          </p:nvPr>
        </p:nvPicPr>
        <p:blipFill>
          <a:blip r:embed="rId4" cstate="email"/>
          <a:stretch>
            <a:fillRect/>
          </a:stretch>
        </p:blipFill>
        <p:spPr>
          <a:xfrm>
            <a:off x="6370848" y="1853334"/>
            <a:ext cx="4372952" cy="4351338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 войны все люди жили мирно, дружно, как мы с вами. Никто и не думал, что на нашу страну нападёт враг.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Далёкое июньское утро 1941 года было спокойным.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240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285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Празднование Дня Победы 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году коснется всех ветеранов и их потомков. Этот праздник для тех, кто любит свою страну и гордится ее историей.</a:t>
            </a:r>
            <a:endParaRPr lang="ru-RU" sz="2800" dirty="0"/>
          </a:p>
        </p:txBody>
      </p:sp>
      <p:pic>
        <p:nvPicPr>
          <p:cNvPr id="4" name="Содержимое 3" descr="1340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2921578" y="1757387"/>
            <a:ext cx="6004059" cy="3865732"/>
          </a:xfrm>
        </p:spPr>
      </p:pic>
    </p:spTree>
    <p:extLst>
      <p:ext uri="{BB962C8B-B14F-4D97-AF65-F5344CB8AC3E}">
        <p14:creationId xmlns:p14="http://schemas.microsoft.com/office/powerpoint/2010/main" val="710375412"/>
      </p:ext>
    </p:extLst>
  </p:cSld>
  <p:clrMapOvr>
    <a:masterClrMapping/>
  </p:clrMapOvr>
  <p:transition spd="slow" advClick="0" advTm="73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2859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5656" y="710214"/>
            <a:ext cx="6543305" cy="536764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i="1" dirty="0">
                <a:ea typeface="Batang" panose="02030600000101010101" pitchFamily="18" charset="-127"/>
              </a:rPr>
              <a:t>Как тяжело, когда идет война,</a:t>
            </a:r>
            <a:r>
              <a:rPr lang="ru-RU" b="1" i="1" dirty="0" smtClean="0">
                <a:ea typeface="Batang" panose="02030600000101010101" pitchFamily="18" charset="-127"/>
              </a:rPr>
              <a:t/>
            </a:r>
            <a:br>
              <a:rPr lang="ru-RU" b="1" i="1" dirty="0" smtClean="0">
                <a:ea typeface="Batang" panose="02030600000101010101" pitchFamily="18" charset="-127"/>
              </a:rPr>
            </a:br>
            <a:r>
              <a:rPr lang="ru-RU" b="1" i="1" dirty="0">
                <a:ea typeface="Batang" panose="02030600000101010101" pitchFamily="18" charset="-127"/>
              </a:rPr>
              <a:t>Солдаты гибнут, умирают дети,</a:t>
            </a:r>
            <a:r>
              <a:rPr lang="ru-RU" b="1" i="1" dirty="0" smtClean="0">
                <a:ea typeface="Batang" panose="02030600000101010101" pitchFamily="18" charset="-127"/>
              </a:rPr>
              <a:t/>
            </a:r>
            <a:br>
              <a:rPr lang="ru-RU" b="1" i="1" dirty="0" smtClean="0">
                <a:ea typeface="Batang" panose="02030600000101010101" pitchFamily="18" charset="-127"/>
              </a:rPr>
            </a:br>
            <a:r>
              <a:rPr lang="ru-RU" b="1" i="1" dirty="0">
                <a:ea typeface="Batang" panose="02030600000101010101" pitchFamily="18" charset="-127"/>
              </a:rPr>
              <a:t>Я не хочу, что бы была она</a:t>
            </a:r>
            <a:r>
              <a:rPr lang="ru-RU" b="1" i="1" dirty="0" smtClean="0">
                <a:ea typeface="Batang" panose="02030600000101010101" pitchFamily="18" charset="-127"/>
              </a:rPr>
              <a:t/>
            </a:r>
            <a:br>
              <a:rPr lang="ru-RU" b="1" i="1" dirty="0" smtClean="0">
                <a:ea typeface="Batang" panose="02030600000101010101" pitchFamily="18" charset="-127"/>
              </a:rPr>
            </a:br>
            <a:r>
              <a:rPr lang="ru-RU" b="1" i="1" dirty="0">
                <a:ea typeface="Batang" panose="02030600000101010101" pitchFamily="18" charset="-127"/>
              </a:rPr>
              <a:t>Ни в телевизоре, ни на планете.</a:t>
            </a:r>
            <a:r>
              <a:rPr lang="ru-RU" b="1" i="1" dirty="0" smtClean="0">
                <a:ea typeface="Batang" panose="02030600000101010101" pitchFamily="18" charset="-127"/>
              </a:rPr>
              <a:t/>
            </a:r>
            <a:br>
              <a:rPr lang="ru-RU" b="1" i="1" dirty="0" smtClean="0">
                <a:ea typeface="Batang" panose="02030600000101010101" pitchFamily="18" charset="-127"/>
              </a:rPr>
            </a:br>
            <a:r>
              <a:rPr lang="ru-RU" b="1" i="1" dirty="0">
                <a:ea typeface="Batang" panose="02030600000101010101" pitchFamily="18" charset="-127"/>
              </a:rPr>
              <a:t>Пусть войны на земле совсем замрут</a:t>
            </a:r>
            <a:r>
              <a:rPr lang="ru-RU" b="1" i="1" dirty="0" smtClean="0">
                <a:ea typeface="Batang" panose="02030600000101010101" pitchFamily="18" charset="-127"/>
              </a:rPr>
              <a:t/>
            </a:r>
            <a:br>
              <a:rPr lang="ru-RU" b="1" i="1" dirty="0" smtClean="0">
                <a:ea typeface="Batang" panose="02030600000101010101" pitchFamily="18" charset="-127"/>
              </a:rPr>
            </a:br>
            <a:r>
              <a:rPr lang="ru-RU" b="1" i="1" dirty="0">
                <a:ea typeface="Batang" panose="02030600000101010101" pitchFamily="18" charset="-127"/>
              </a:rPr>
              <a:t>И никогда не запылают снова.</a:t>
            </a:r>
            <a:r>
              <a:rPr lang="ru-RU" b="1" i="1" dirty="0" smtClean="0">
                <a:ea typeface="Batang" panose="02030600000101010101" pitchFamily="18" charset="-127"/>
              </a:rPr>
              <a:t/>
            </a:r>
            <a:br>
              <a:rPr lang="ru-RU" b="1" i="1" dirty="0" smtClean="0">
                <a:ea typeface="Batang" panose="02030600000101010101" pitchFamily="18" charset="-127"/>
              </a:rPr>
            </a:br>
            <a:r>
              <a:rPr lang="ru-RU" b="1" i="1" dirty="0">
                <a:ea typeface="Batang" panose="02030600000101010101" pitchFamily="18" charset="-127"/>
              </a:rPr>
              <a:t>И в каждом доме будут счастье и уют,</a:t>
            </a:r>
            <a:r>
              <a:rPr lang="ru-RU" b="1" i="1" dirty="0" smtClean="0">
                <a:ea typeface="Batang" panose="02030600000101010101" pitchFamily="18" charset="-127"/>
              </a:rPr>
              <a:t/>
            </a:r>
            <a:br>
              <a:rPr lang="ru-RU" b="1" i="1" dirty="0" smtClean="0">
                <a:ea typeface="Batang" panose="02030600000101010101" pitchFamily="18" charset="-127"/>
              </a:rPr>
            </a:br>
            <a:r>
              <a:rPr lang="ru-RU" b="1" i="1" dirty="0">
                <a:ea typeface="Batang" panose="02030600000101010101" pitchFamily="18" charset="-127"/>
              </a:rPr>
              <a:t>И люди не останутся без крова!</a:t>
            </a:r>
            <a:r>
              <a:rPr lang="ru-RU" b="1" i="1" dirty="0" smtClean="0">
                <a:ea typeface="Batang" panose="02030600000101010101" pitchFamily="18" charset="-127"/>
              </a:rPr>
              <a:t/>
            </a:r>
            <a:br>
              <a:rPr lang="ru-RU" b="1" i="1" dirty="0" smtClean="0">
                <a:ea typeface="Batang" panose="02030600000101010101" pitchFamily="18" charset="-127"/>
              </a:rPr>
            </a:br>
            <a:r>
              <a:rPr lang="ru-RU" b="1" i="1" dirty="0">
                <a:ea typeface="Batang" panose="02030600000101010101" pitchFamily="18" charset="-127"/>
              </a:rPr>
              <a:t>Лежат в шкатулке прадеда медали,</a:t>
            </a:r>
            <a:r>
              <a:rPr lang="ru-RU" b="1" i="1" dirty="0" smtClean="0">
                <a:ea typeface="Batang" panose="02030600000101010101" pitchFamily="18" charset="-127"/>
              </a:rPr>
              <a:t/>
            </a:r>
            <a:br>
              <a:rPr lang="ru-RU" b="1" i="1" dirty="0" smtClean="0">
                <a:ea typeface="Batang" panose="02030600000101010101" pitchFamily="18" charset="-127"/>
              </a:rPr>
            </a:br>
            <a:r>
              <a:rPr lang="ru-RU" b="1" i="1" dirty="0">
                <a:ea typeface="Batang" panose="02030600000101010101" pitchFamily="18" charset="-127"/>
              </a:rPr>
              <a:t>И на стенах фотографии висят,</a:t>
            </a:r>
            <a:r>
              <a:rPr lang="ru-RU" b="1" i="1" dirty="0" smtClean="0">
                <a:ea typeface="Batang" panose="02030600000101010101" pitchFamily="18" charset="-127"/>
              </a:rPr>
              <a:t/>
            </a:r>
            <a:br>
              <a:rPr lang="ru-RU" b="1" i="1" dirty="0" smtClean="0">
                <a:ea typeface="Batang" panose="02030600000101010101" pitchFamily="18" charset="-127"/>
              </a:rPr>
            </a:br>
            <a:r>
              <a:rPr lang="ru-RU" b="1" i="1" dirty="0">
                <a:ea typeface="Batang" panose="02030600000101010101" pitchFamily="18" charset="-127"/>
              </a:rPr>
              <a:t>А мы, признаться, лишь в кино видали,</a:t>
            </a:r>
            <a:r>
              <a:rPr lang="ru-RU" b="1" i="1" dirty="0" smtClean="0">
                <a:ea typeface="Batang" panose="02030600000101010101" pitchFamily="18" charset="-127"/>
              </a:rPr>
              <a:t/>
            </a:r>
            <a:br>
              <a:rPr lang="ru-RU" b="1" i="1" dirty="0" smtClean="0">
                <a:ea typeface="Batang" panose="02030600000101010101" pitchFamily="18" charset="-127"/>
              </a:rPr>
            </a:br>
            <a:r>
              <a:rPr lang="ru-RU" b="1" i="1" dirty="0">
                <a:ea typeface="Batang" panose="02030600000101010101" pitchFamily="18" charset="-127"/>
              </a:rPr>
              <a:t>Как бьет в броню осколочный снаряд.</a:t>
            </a:r>
            <a:r>
              <a:rPr lang="ru-RU" b="1" i="1" dirty="0" smtClean="0">
                <a:ea typeface="Batang" panose="02030600000101010101" pitchFamily="18" charset="-127"/>
              </a:rPr>
              <a:t/>
            </a:r>
            <a:br>
              <a:rPr lang="ru-RU" b="1" i="1" dirty="0" smtClean="0">
                <a:ea typeface="Batang" panose="02030600000101010101" pitchFamily="18" charset="-127"/>
              </a:rPr>
            </a:br>
            <a:r>
              <a:rPr lang="ru-RU" b="1" i="1" dirty="0">
                <a:ea typeface="Batang" panose="02030600000101010101" pitchFamily="18" charset="-127"/>
              </a:rPr>
              <a:t>Но в каждом доме помнят день победы,</a:t>
            </a:r>
            <a:r>
              <a:rPr lang="ru-RU" b="1" i="1" dirty="0" smtClean="0">
                <a:ea typeface="Batang" panose="02030600000101010101" pitchFamily="18" charset="-127"/>
              </a:rPr>
              <a:t/>
            </a:r>
            <a:br>
              <a:rPr lang="ru-RU" b="1" i="1" dirty="0" smtClean="0">
                <a:ea typeface="Batang" panose="02030600000101010101" pitchFamily="18" charset="-127"/>
              </a:rPr>
            </a:br>
            <a:r>
              <a:rPr lang="ru-RU" b="1" i="1" dirty="0">
                <a:ea typeface="Batang" panose="02030600000101010101" pitchFamily="18" charset="-127"/>
              </a:rPr>
              <a:t>И песни фронтовые вновь </a:t>
            </a:r>
            <a:r>
              <a:rPr lang="ru-RU" b="1" i="1" dirty="0" smtClean="0">
                <a:ea typeface="Batang" panose="02030600000101010101" pitchFamily="18" charset="-127"/>
              </a:rPr>
              <a:t>слышны</a:t>
            </a:r>
            <a:r>
              <a:rPr lang="ru-RU" b="1" i="1" dirty="0">
                <a:ea typeface="Batang" panose="02030600000101010101" pitchFamily="18" charset="-127"/>
              </a:rPr>
              <a:t>.</a:t>
            </a:r>
            <a:r>
              <a:rPr lang="ru-RU" b="1" i="1" dirty="0" smtClean="0">
                <a:ea typeface="Batang" panose="02030600000101010101" pitchFamily="18" charset="-127"/>
              </a:rPr>
              <a:t/>
            </a:r>
            <a:br>
              <a:rPr lang="ru-RU" b="1" i="1" dirty="0" smtClean="0">
                <a:ea typeface="Batang" panose="02030600000101010101" pitchFamily="18" charset="-127"/>
              </a:rPr>
            </a:br>
            <a:r>
              <a:rPr lang="ru-RU" b="1" i="1" dirty="0">
                <a:ea typeface="Batang" panose="02030600000101010101" pitchFamily="18" charset="-127"/>
              </a:rPr>
              <a:t>И по рассказам бабушки я поняла</a:t>
            </a:r>
            <a:r>
              <a:rPr lang="ru-RU" b="1" i="1" dirty="0" smtClean="0">
                <a:ea typeface="Batang" panose="02030600000101010101" pitchFamily="18" charset="-127"/>
              </a:rPr>
              <a:t/>
            </a:r>
            <a:br>
              <a:rPr lang="ru-RU" b="1" i="1" dirty="0" smtClean="0">
                <a:ea typeface="Batang" panose="02030600000101010101" pitchFamily="18" charset="-127"/>
              </a:rPr>
            </a:br>
            <a:r>
              <a:rPr lang="ru-RU" b="1" i="1" dirty="0">
                <a:ea typeface="Batang" panose="02030600000101010101" pitchFamily="18" charset="-127"/>
              </a:rPr>
              <a:t>Как хорошо на свете без </a:t>
            </a:r>
            <a:r>
              <a:rPr lang="ru-RU" b="1" i="1" dirty="0" smtClean="0">
                <a:ea typeface="Batang" panose="02030600000101010101" pitchFamily="18" charset="-127"/>
              </a:rPr>
              <a:t>войны!!!</a:t>
            </a:r>
          </a:p>
          <a:p>
            <a:pPr marL="0" indent="0" algn="ctr">
              <a:buNone/>
            </a:pPr>
            <a:r>
              <a:rPr lang="ru-RU" b="1" i="1" dirty="0">
                <a:ea typeface="Batang" panose="02030600000101010101" pitchFamily="18" charset="-127"/>
              </a:rPr>
              <a:t> </a:t>
            </a:r>
            <a:r>
              <a:rPr lang="ru-RU" b="1" i="1" dirty="0" smtClean="0">
                <a:ea typeface="Batang" panose="02030600000101010101" pitchFamily="18" charset="-127"/>
              </a:rPr>
              <a:t>                                               Пляцковский.М.С</a:t>
            </a:r>
            <a:endParaRPr lang="ru-RU" b="1" i="1" dirty="0"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99789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7000"/>
    </mc:Choice>
    <mc:Fallback>
      <p:transition spd="slow" advClick="0" advTm="27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285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496" y="24805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latin typeface="+mn-lt"/>
              </a:rPr>
              <a:t>Спасибо за внимание</a:t>
            </a:r>
            <a:endParaRPr lang="ru-RU" sz="6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5232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Но… Внезапно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мирную жизнь нарушили взрывы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снарядов…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Началась Война!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 descr="C532A3FC-C281-4187-B217-05856C91F893_cx0_cy0_cw0_w800_r1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1003110" y="1860650"/>
            <a:ext cx="6598692" cy="371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50161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1146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22 июня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1941 года фашистские войска напали на нашу Родину. Всех мужчин, которые могли держать оружие, призвали на войну, чтобы защитить нашу землю от фашистов</a:t>
            </a:r>
            <a:endParaRPr lang="ru-RU" sz="3200" dirty="0"/>
          </a:p>
        </p:txBody>
      </p:sp>
      <p:pic>
        <p:nvPicPr>
          <p:cNvPr id="4" name="Объект 3" descr="0d1307bf53b908ef8531f2e08f2ce68c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635229" y="1933600"/>
            <a:ext cx="6300073" cy="4727823"/>
          </a:xfrm>
          <a:prstGeom prst="rect">
            <a:avLst/>
          </a:prstGeom>
        </p:spPr>
      </p:pic>
      <p:pic>
        <p:nvPicPr>
          <p:cNvPr id="5" name="Picture 2" descr="C:\Users\Маришка\Desktop\9мая\img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56974" y="1933600"/>
            <a:ext cx="3912808" cy="47278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2180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pull/>
      </p:transition>
    </mc:Choice>
    <mc:Fallback>
      <p:transition spd="slow" advClick="0" advTm="9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+mn-lt"/>
              </a:rPr>
              <a:t>Это не обошло и нашу семью…</a:t>
            </a:r>
            <a:endParaRPr lang="ru-RU" b="1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92" y="1426337"/>
            <a:ext cx="5999018" cy="4204312"/>
          </a:xfrm>
        </p:spPr>
      </p:pic>
    </p:spTree>
    <p:extLst>
      <p:ext uri="{BB962C8B-B14F-4D97-AF65-F5344CB8AC3E}">
        <p14:creationId xmlns:p14="http://schemas.microsoft.com/office/powerpoint/2010/main" val="652535785"/>
      </p:ext>
    </p:extLst>
  </p:cSld>
  <p:clrMapOvr>
    <a:masterClrMapping/>
  </p:clrMapOvr>
  <p:transition spd="slow" advClick="0" advTm="23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" y="0"/>
            <a:ext cx="12191998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9319" y="1510040"/>
            <a:ext cx="4972833" cy="5513084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>
                <a:cs typeface="Aharoni" panose="02010803020104030203" pitchFamily="2" charset="-79"/>
              </a:rPr>
              <a:t>Дед моей мамы родом из Воронежской области. У него был двоюродный брат, который прошел всю ВОВ, имеет много наград, звание Героя Советского Союза. Это </a:t>
            </a:r>
            <a:r>
              <a:rPr lang="ru-RU" b="1" i="1" dirty="0">
                <a:solidFill>
                  <a:srgbClr val="C00000"/>
                </a:solidFill>
                <a:cs typeface="Aharoni" panose="02010803020104030203" pitchFamily="2" charset="-79"/>
              </a:rPr>
              <a:t>Беляев Василий Александрович</a:t>
            </a:r>
            <a:r>
              <a:rPr lang="ru-RU" b="1" i="1" dirty="0">
                <a:cs typeface="Aharoni" panose="02010803020104030203" pitchFamily="2" charset="-79"/>
              </a:rPr>
              <a:t>. О нем я хочу и рассказать.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695" y="146135"/>
            <a:ext cx="4427186" cy="664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55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push dir="u"/>
      </p:transition>
    </mc:Choice>
    <mc:Fallback>
      <p:transition spd="slow" advClick="0" advTm="9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-109182" y="0"/>
            <a:ext cx="12301182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6231" y="1201004"/>
            <a:ext cx="5494361" cy="5467279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>
                <a:cs typeface="Aharoni" panose="02010803020104030203" pitchFamily="2" charset="-79"/>
              </a:rPr>
              <a:t>Василий Александрович Беля́ев родился 19 марта 1918 года в селе Архангельском Верхнехавского района Воронежской области. Окончил 7 классов и поступил учиться в педагогический техникум города Усмани. До войны работал учителем и заведующим начальной школы.</a:t>
            </a:r>
          </a:p>
          <a:p>
            <a:endParaRPr lang="ru-RU" dirty="0"/>
          </a:p>
        </p:txBody>
      </p:sp>
      <p:pic>
        <p:nvPicPr>
          <p:cNvPr id="1026" name="Picture 2" descr="C:\Users\HP\Desktop\карта МИР\voennye-foto_0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14" y="1632612"/>
            <a:ext cx="5769668" cy="383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923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1000">
        <p:cover/>
      </p:transition>
    </mc:Choice>
    <mc:Fallback>
      <p:transition spd="slow" advClick="0" advTm="11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-1" y="13648"/>
            <a:ext cx="1219200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767" y="777922"/>
            <a:ext cx="6317466" cy="53021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i="1" dirty="0" smtClean="0">
                <a:cs typeface="Aharoni" panose="02010803020104030203" pitchFamily="2" charset="-79"/>
              </a:rPr>
              <a:t>В </a:t>
            </a:r>
            <a:r>
              <a:rPr lang="ru-RU" b="1" i="1" dirty="0">
                <a:cs typeface="Aharoni" panose="02010803020104030203" pitchFamily="2" charset="-79"/>
              </a:rPr>
              <a:t>ряды Красной Армии был призван в 1939 году. На фронте он находился с июня 1941 года. Сражался на Западном направлении – на Калининском, Западном, 1-м Прибалтийском и 3-м Белорусском фронтах. С 14 по 15 июля 1942 года в бою под Ворошиловградом был командиром орудия, получив 3 ранения, вел огонь по пехоте противника, не отходя от орудия. Он сумел отразить вражескую атаку, несмотря на полученные увечья в бою. За этот подвиг был удостоен ордена Красной Звезды.</a:t>
            </a:r>
          </a:p>
          <a:p>
            <a:endParaRPr lang="ru-RU" sz="2400" dirty="0"/>
          </a:p>
        </p:txBody>
      </p:sp>
      <p:pic>
        <p:nvPicPr>
          <p:cNvPr id="7170" name="Picture 2" descr="C:\Users\HP\Desktop\карта МИР\beljaev v 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64" y="413684"/>
            <a:ext cx="4015215" cy="630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599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9000">
        <p:pull/>
      </p:transition>
    </mc:Choice>
    <mc:Fallback>
      <p:transition spd="slow" advClick="0" advTm="19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1106</Words>
  <Application>Microsoft Office PowerPoint</Application>
  <PresentationFormat>Произвольный</PresentationFormat>
  <Paragraphs>71</Paragraphs>
  <Slides>32</Slides>
  <Notes>0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Тема Office</vt:lpstr>
      <vt:lpstr>Документ Microsoft Word</vt:lpstr>
      <vt:lpstr>Презентация PowerPoint</vt:lpstr>
      <vt:lpstr>Великая Отечественная Война.</vt:lpstr>
      <vt:lpstr>До войны все люди жили мирно, дружно, как мы с вами. Никто и не думал, что на нашу страну нападёт враг.  Далёкое июньское утро 1941 года было спокойным.</vt:lpstr>
      <vt:lpstr>Но… Внезапно мирную жизнь нарушили взрывы снарядов… Началась Война! </vt:lpstr>
      <vt:lpstr>22 июня 1941 года фашистские войска напали на нашу Родину. Всех мужчин, которые могли держать оружие, призвали на войну, чтобы защитить нашу землю от фашистов</vt:lpstr>
      <vt:lpstr>Это не обошло и нашу семью…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Боевой путь Беляева В.А</vt:lpstr>
      <vt:lpstr>Презентация PowerPoint</vt:lpstr>
      <vt:lpstr>Презентация PowerPoint</vt:lpstr>
      <vt:lpstr>В моей семье есть ещё  родственники-участники ВОВ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Много русских солдат погибло во время Великой Отечественной Войны под вражескими пулями. После боев оставались разрушенные города от домов, часто ничего не оставалось. </vt:lpstr>
      <vt:lpstr>Долгих 4 года длилась война…</vt:lpstr>
      <vt:lpstr>Благодаря тому, что на борьбу с врагами встали взрослые и дети , наш народ победил в этой войне.  9 мая 1945 года наше знамя было поднято над самым главным зданием фашистов в Германии – Рейхстагом.</vt:lpstr>
      <vt:lpstr>В канун празднования Дня Победы и дни проведения акции, каждый участник надевает себе на одежду или антенну автомобиля Георгиевскую ленточку в знак памяти о героическом прошлом, выражая уважение к ветеранам.</vt:lpstr>
      <vt:lpstr>9 мая принято бывать на могилах погибших воинов, возлагать венки, живые цветы тем, кто не вернулся с войны.  В этом году мы отмечаем 75-летие победы.</vt:lpstr>
      <vt:lpstr>В этот день вспоминают тех, кто остался на полях сражений, тех, кто после войны налаживал мирную жизнь. А еще поздравляют тех воинов Великой Отечественной Войны, которые живут сегодня.</vt:lpstr>
      <vt:lpstr>  9 мая по всей стране ежегодно проходят военные парады. ПАРАД в1945 году.  </vt:lpstr>
      <vt:lpstr>В Ростове на Дону проходит ежегодно парад победы. Открывает это торжественное событие коробка барабанщиц Белокалитвинского кадетского корпуса.</vt:lpstr>
      <vt:lpstr>Празднование Дня Победы в 2020 году коснется всех ветеранов и их потомков. Этот праздник для тех, кто любит свою страну и гордится ее историей.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HP</cp:lastModifiedBy>
  <cp:revision>40</cp:revision>
  <dcterms:created xsi:type="dcterms:W3CDTF">2020-04-29T19:31:44Z</dcterms:created>
  <dcterms:modified xsi:type="dcterms:W3CDTF">2020-05-06T16:37:01Z</dcterms:modified>
</cp:coreProperties>
</file>