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311" r:id="rId2"/>
    <p:sldId id="337" r:id="rId3"/>
    <p:sldId id="338" r:id="rId4"/>
    <p:sldId id="339" r:id="rId5"/>
    <p:sldId id="340" r:id="rId6"/>
    <p:sldId id="341" r:id="rId7"/>
    <p:sldId id="313" r:id="rId8"/>
    <p:sldId id="342" r:id="rId9"/>
    <p:sldId id="343" r:id="rId10"/>
    <p:sldId id="344" r:id="rId11"/>
    <p:sldId id="346" r:id="rId12"/>
    <p:sldId id="298" r:id="rId13"/>
    <p:sldId id="300" r:id="rId14"/>
    <p:sldId id="301" r:id="rId15"/>
    <p:sldId id="303" r:id="rId16"/>
    <p:sldId id="304" r:id="rId17"/>
    <p:sldId id="305" r:id="rId18"/>
    <p:sldId id="308" r:id="rId19"/>
    <p:sldId id="307" r:id="rId20"/>
    <p:sldId id="309" r:id="rId21"/>
    <p:sldId id="306" r:id="rId22"/>
    <p:sldId id="332" r:id="rId23"/>
    <p:sldId id="333" r:id="rId24"/>
    <p:sldId id="288" r:id="rId25"/>
    <p:sldId id="289" r:id="rId26"/>
    <p:sldId id="290" r:id="rId27"/>
    <p:sldId id="334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35" r:id="rId41"/>
    <p:sldId id="326" r:id="rId42"/>
    <p:sldId id="328" r:id="rId43"/>
    <p:sldId id="329" r:id="rId44"/>
    <p:sldId id="331" r:id="rId45"/>
    <p:sldId id="292" r:id="rId46"/>
    <p:sldId id="349" r:id="rId47"/>
    <p:sldId id="348" r:id="rId48"/>
    <p:sldId id="347" r:id="rId4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800000"/>
    <a:srgbClr val="000066"/>
    <a:srgbClr val="003399"/>
    <a:srgbClr val="00421E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71" autoAdjust="0"/>
  </p:normalViewPr>
  <p:slideViewPr>
    <p:cSldViewPr>
      <p:cViewPr varScale="1">
        <p:scale>
          <a:sx n="72" d="100"/>
          <a:sy n="72" d="100"/>
        </p:scale>
        <p:origin x="-10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4153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153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C4A9-C5AA-4990-B36D-50AD5D4B1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6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E804-4E26-400E-8B5B-D4FEA377A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3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382EB-5DD6-4779-A018-D88F3D371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7F3B-06D7-4CEF-B20D-4C265FCFA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5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4B007-F0CB-4940-99BA-88EC2F9B5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1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5631-445E-4947-9BAB-002512B11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0EEF-0AB4-4507-BDCC-03C6988E3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0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A734B-6662-492A-B920-3C1982760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7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26B1-AD19-4823-BFDC-20D3F3F51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CDD31-35BA-48B4-B50B-5080F2F7E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1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433B-D7DA-44E5-B002-2BCDFE879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1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4029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29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29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29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29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29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29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29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29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0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1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2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2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2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4032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2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2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2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2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2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2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3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4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5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6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7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8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39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0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1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2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3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4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5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6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7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8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49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50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50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50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50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50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050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4050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7306C84-22D0-4320-9AAD-20B127C43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050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50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50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051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6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88913"/>
            <a:ext cx="8750300" cy="648044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Профилактика </a:t>
            </a:r>
            <a:r>
              <a:rPr lang="ru-RU" sz="4400" b="1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суицидальных намерений среди детей и </a:t>
            </a:r>
            <a:r>
              <a:rPr lang="ru-RU" sz="44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подростков</a:t>
            </a:r>
            <a:br>
              <a:rPr lang="ru-RU" sz="44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Родительское собрание</a:t>
            </a:r>
            <a:endParaRPr lang="ru-RU" sz="49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5508625" y="5973763"/>
            <a:ext cx="36353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00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42119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Индивидуально-психологические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9512" y="1306050"/>
            <a:ext cx="2547124" cy="127444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Высокая тревожность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059832" y="1340769"/>
            <a:ext cx="2592288" cy="127444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</a:rPr>
              <a:t>Агрессивность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940152" y="1340768"/>
            <a:ext cx="2736304" cy="127444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Эмоциональная нестабильность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95536" y="3356992"/>
            <a:ext cx="2331100" cy="1498639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</a:rPr>
              <a:t>Тяжёлое переживание возрастных кризисов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094074" y="3356991"/>
            <a:ext cx="2558046" cy="1498639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Неадекватная самооценка</a:t>
            </a:r>
          </a:p>
          <a:p>
            <a:pPr lvl="0" algn="ctr"/>
            <a:r>
              <a:rPr lang="ru-RU" sz="1600" b="1" dirty="0">
                <a:solidFill>
                  <a:srgbClr val="000000"/>
                </a:solidFill>
              </a:rPr>
              <a:t>Недовольство внешностью</a:t>
            </a:r>
          </a:p>
          <a:p>
            <a:pPr lvl="0" algn="ctr"/>
            <a:r>
              <a:rPr lang="ru-RU" sz="1600" b="1" dirty="0">
                <a:solidFill>
                  <a:srgbClr val="000000"/>
                </a:solidFill>
              </a:rPr>
              <a:t>способностями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940152" y="3378221"/>
            <a:ext cx="2736304" cy="1477409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Трудности в адаптации к социуму. коллективу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5536" y="5348064"/>
            <a:ext cx="2331100" cy="91440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Замкнутость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094074" y="5348064"/>
            <a:ext cx="2558046" cy="91440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Отсутствие цели к жизни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940152" y="5348064"/>
            <a:ext cx="2736304" cy="91440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Депрессия</a:t>
            </a:r>
          </a:p>
        </p:txBody>
      </p:sp>
    </p:spTree>
    <p:extLst>
      <p:ext uri="{BB962C8B-B14F-4D97-AF65-F5344CB8AC3E}">
        <p14:creationId xmlns:p14="http://schemas.microsoft.com/office/powerpoint/2010/main" val="41249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Приобретенные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23528" y="980728"/>
            <a:ext cx="1656184" cy="72008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 семье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411760" y="980728"/>
            <a:ext cx="1656184" cy="72008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 школе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427984" y="980728"/>
            <a:ext cx="1656184" cy="72008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 сфере общения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588224" y="980728"/>
            <a:ext cx="1728192" cy="720081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 сфере досуга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1057" y="1978283"/>
            <a:ext cx="1512168" cy="1105272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Наркомания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</a:rPr>
              <a:t>Алкоголизм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равонарушения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411760" y="1943050"/>
            <a:ext cx="1656183" cy="91440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Неуспехи в учёбе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427984" y="1943050"/>
            <a:ext cx="1656184" cy="73643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Неразделённая любовь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588224" y="1943050"/>
            <a:ext cx="1728192" cy="91440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Религиозные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</a:rPr>
              <a:t>Идеологические секты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41057" y="3284984"/>
            <a:ext cx="1512168" cy="91440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</a:rPr>
              <a:t>Нарушения воспитания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411760" y="3284984"/>
            <a:ext cx="1656184" cy="1152128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Конфликты с педагогами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</a:rPr>
              <a:t>одноклассниками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427984" y="2857450"/>
            <a:ext cx="1656184" cy="884734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Нарушения социальной адаптации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588224" y="3284984"/>
            <a:ext cx="1728192" cy="91440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СМИ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</a:rPr>
              <a:t>Поражения кумирами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41057" y="4437112"/>
            <a:ext cx="1512168" cy="864096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Смерть родного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человека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11761" y="4869160"/>
            <a:ext cx="1656182" cy="144016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Страх несоответствия ожиданиям окружающих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427984" y="3933056"/>
            <a:ext cx="1656184" cy="936104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Неразвитые навыки общения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588224" y="4519715"/>
            <a:ext cx="1728192" cy="709485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Интерес к смерти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41057" y="5581830"/>
            <a:ext cx="1512168" cy="1159538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Отсутствие взаимопонимания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в семье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427984" y="5005252"/>
            <a:ext cx="1656184" cy="686352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Насмешки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</a:rPr>
              <a:t>Грубое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427984" y="5852120"/>
            <a:ext cx="1656184" cy="914400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Попадание под чужое влияние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588224" y="5581830"/>
            <a:ext cx="1728192" cy="1159538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Отсутствие  продуктивных интересов и увлечений</a:t>
            </a:r>
          </a:p>
        </p:txBody>
      </p:sp>
    </p:spTree>
    <p:extLst>
      <p:ext uri="{BB962C8B-B14F-4D97-AF65-F5344CB8AC3E}">
        <p14:creationId xmlns:p14="http://schemas.microsoft.com/office/powerpoint/2010/main" val="24990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мы родом из детства…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46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Самое важное, самое главное закладывается в ребенка в детстве, и от этого во многом зависит дальнейшая жизнь и судьба человека. </a:t>
            </a:r>
            <a:r>
              <a:rPr lang="ru-RU" sz="28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Именно здесь  самая первичная профилактика суицидальной настроенности и поведения ребенка, подростка, взрослого в дальнейшем.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То, что происходит дальше, уже в школе,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весьма условно можно назвать профилактикой, скорее, это уже все-таки коррекция, так как мы имеем дело с программами на уровне не только сознания детей, но, что еще важней – подсознания.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Родители – самые важные, значимые и любимые для ребенка люди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Авторитет их, особенно на ранних этапах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развития, непререкаем и абсолютен.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Родителям особенно стоит осторожно и внимательно относиться к своим словесным обращениям к ребенку, оценкам их поступков и избегать установок, которые впоследствии могут отрицательно проявиться в поведении ребенка. 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Именно случайно оброненные и неслучайные фразы из далекого детства ребенка начинают запуск программы самоуничтожения, именуемой впоследствии суицид.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62412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Я сейчас занят (а), отстань от меня…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Посмотри, что ты натворил, ты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придурок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?!..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Неправильно! Ну когда же ты научишься?!..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Сколько раз тебе говорить, совсем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идиот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?!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Ты сведешь меня с ума!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Вечно ты во все лезешь!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Уйди от меня! Встань в угол!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Прибью тебя! (на языке и в понятии ребенка это звучит как «Убью» и никак иначе!)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эти «словечки» крепко зацепляются в подсознании ребенка, и сначала ребенок отдаляется, становится скрытен, ленив, недоверчив, неуверен в себе, и в самом худшем варианте подсознание ребенка выводит простую формулу: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живи! (я не нужен миру, я мешаю, я недостоин существовать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 7 годам основные аспекты личности ребенка сформированы, и жизненный сценарий ребенком написан!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16-18 лет жизненный сценарий перепроверяется и утверждается окончательно!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Будет ли в ребенке программа самоуничтожения, заложено еще во внутриутробный период и до возраста 7 лет родителями, дальше до 18 лет подкреплено окружением ребенка еще раз: родителями, школой, общением со сверстниками.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37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багажом базисных приобретений от родителей,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причина «виновата школа» весьма условна, это лишь верхушка айсберга, основная причина, то есть первопричина – гораздо глубже. </a:t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ее так неприятно и больно сознавать самому близкому окружению ребенка, что, чтобы обезопасить себя от боли, чувства вины, стыда и бессилия, в целях самосохранения психики, первопричина просто вытесняется из сознания. События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 школе или любые другие причины могут стать пусковым механизмом, но не основной причиной.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8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Когда ребёнок заявляет: «Меня никто не любит!», в первую очередь он нуждается в родительской любви. </a:t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33787"/>
          </a:xfrm>
        </p:spPr>
        <p:txBody>
          <a:bodyPr/>
          <a:lstStyle/>
          <a:p>
            <a:pPr>
              <a:defRPr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Увы,родители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действительно искренне не догадываются даже, что они «причиняют» детям, какие последствия могут быть и честно хотят и делают «как лучше»..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43188"/>
            <a:ext cx="7772400" cy="3125787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Родители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ПРИНЯВ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 ЗНАНИЯ,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сами способны будут менять свой стиль воспитания детей.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88"/>
            <a:ext cx="7772400" cy="1928812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что, родители также как дети больше всего нуждаются в поддержке.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429000"/>
            <a:ext cx="8147248" cy="2705100"/>
          </a:xfrm>
        </p:spPr>
        <p:txBody>
          <a:bodyPr/>
          <a:lstStyle/>
          <a:p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Гармонизация детско-родительских отношений с целью снижения семейного фактора суицидального поведения детей и подростков</a:t>
            </a:r>
            <a:r>
              <a:rPr lang="ru-RU" sz="3600" b="1" dirty="0">
                <a:solidFill>
                  <a:srgbClr val="008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8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6538"/>
            <a:ext cx="85725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СОЦ ПЕДАГОГ  2011\МОИ презентации\Суицид дети\photo_17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" y="236538"/>
            <a:ext cx="8678738" cy="67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90550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Гармонизация детско-родительских отношений снижает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суицидального поведения детей и подростков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58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Каждый человек – сам кузнец своего счастья. Взамен одной программы можно запустить другую, гораздо более позитивную. </a:t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81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Помните: Эти слова ласкают душу ребенка: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Ты самый любимый!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Ты очень многое можешь!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Спасибо! Что бы мы без тебя делали?!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Иди ко мне! Садись рядом, мы можем поговорить…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Расскажи мне, что с тобой…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Могу я с тобой посоветоваться…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Я радуюсь твоим успехам! Я горжусь, какой ты талантливый!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Что бы ни случилось, помни: я с тобой и готов помочь!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5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Душевная копилка ребенка работает день и ночь. Ценность ее зависит от того, что мы туда бросаем.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Чувства отчуждённости,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покинутости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вины и стыда ни в коей мере не помогут ребенку стать здоровым и счастливым.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стоит делать его жизнь унылой. Иногда ребенку вовсе не нужна оценка его поведения и поступков,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его просто надо успокоить и поддержать.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ПСИХОЛОГИЧЕСКАЯ ПРИЧИНА</a:t>
            </a:r>
            <a:r>
              <a:rPr lang="ru-RU" sz="4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детского и подросткового суицида: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 eaLnBrk="1" hangingPunct="1">
              <a:buFont typeface="Wingdings 2" pitchFamily="18" charset="2"/>
              <a:buNone/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КРИК О ПОМОЩИ!!!</a:t>
            </a: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4176713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43063" y="428625"/>
            <a:ext cx="5472112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Признаки намерения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2708275"/>
            <a:ext cx="3565525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Словесные признаки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3800" y="2738438"/>
            <a:ext cx="3540125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Поведенческие признаки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372225" y="1628775"/>
            <a:ext cx="1079500" cy="99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08175" y="1628775"/>
            <a:ext cx="900113" cy="99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555875" y="4532313"/>
            <a:ext cx="3816350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Ситуационные </a:t>
            </a:r>
          </a:p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признаки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72000" y="1628775"/>
            <a:ext cx="0" cy="287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Словесные признаки: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412875"/>
            <a:ext cx="8731250" cy="3302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Разговоры о смерти: “Я собираюсь покончить с собой”; “Я не могу так дальше жить”.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Намёки  о своем намерении: “Я больше не буду ни для кого проблемой”; “Тебе больше не придется обо мне волноваться”.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Много шутят на тему самоубийства.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Заинтересованность вопросами смерти.</a:t>
            </a:r>
          </a:p>
        </p:txBody>
      </p:sp>
      <p:pic>
        <p:nvPicPr>
          <p:cNvPr id="18436" name="Picture 5" descr="C:\Documents and Settings\Admin\Рабочий стол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000625"/>
            <a:ext cx="17859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Поведенческие признаки: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691063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Раздают другим вещи, имеющие большую личную значимость, приводят в порядок дела, мирятся с давними врагами.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Демонстрируют радикальные перемены в поведении.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Проявляют признаки беспомощности, безнадежности и отчаяния.</a:t>
            </a:r>
          </a:p>
        </p:txBody>
      </p:sp>
      <p:pic>
        <p:nvPicPr>
          <p:cNvPr id="19460" name="Picture 5" descr="_14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3849688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Ситуационные признаки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51943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Социально изолирован (не имеет друзей или имеет только одного друга), чувствует себя отверженным.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Живет в нестабильном окружении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Ощущает себя жертвой насилия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Предпринимал раньше попытки суицида.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Имеет склонность к самоубийству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Перенес тяжелую потерю (смерть кого-то из близких, развод родителей).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Слишком критически настроен по отношению к себе.</a:t>
            </a:r>
          </a:p>
        </p:txBody>
      </p:sp>
      <p:pic>
        <p:nvPicPr>
          <p:cNvPr id="20484" name="Picture 5" descr="1210079445_4003791_22375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3019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781300"/>
            <a:ext cx="6480175" cy="2857500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ПОДРОСТКОВЫЙ СУИЦИД ДЕЛИТСЯ НА ТРИ ГРУППЫ: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42418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362950" cy="561975"/>
          </a:xfrm>
        </p:spPr>
        <p:txBody>
          <a:bodyPr lIns="45720" rIns="45720"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ИСТИНЫЙ ПОДРОСТКОВЫЙ СУИЦИД</a:t>
            </a:r>
          </a:p>
        </p:txBody>
      </p:sp>
      <p:sp>
        <p:nvSpPr>
          <p:cNvPr id="46083" name="Объект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18488" cy="5289550"/>
          </a:xfrm>
        </p:spPr>
        <p:txBody>
          <a:bodyPr/>
          <a:lstStyle/>
          <a:p>
            <a:pPr marL="36513" indent="0" algn="just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Подросток действительно имеет твердое намерение покончить с жизнью и обычно тщательно все планирует. Если попытка оказывается </a:t>
            </a:r>
          </a:p>
          <a:p>
            <a:pPr marL="36513" indent="0" algn="just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неудачной, </a:t>
            </a:r>
          </a:p>
          <a:p>
            <a:pPr marL="36513" indent="0" algn="just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со временем </a:t>
            </a:r>
          </a:p>
          <a:p>
            <a:pPr marL="36513" indent="0" algn="just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повторяет ее.</a:t>
            </a:r>
          </a:p>
          <a:p>
            <a:pPr marL="36513" indent="0" algn="just" eaLnBrk="1" hangingPunct="1">
              <a:buFont typeface="Arial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6" descr="1323701942241841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20938"/>
            <a:ext cx="561657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91513" cy="1143000"/>
          </a:xfrm>
        </p:spPr>
        <p:txBody>
          <a:bodyPr lIns="45720" rIns="45720">
            <a:noAutofit/>
          </a:bodyPr>
          <a:lstStyle/>
          <a:p>
            <a:pPr marL="36513" eaLnBrk="1" hangingPunct="1">
              <a:defRPr/>
            </a:pPr>
            <a:r>
              <a:rPr lang="ru-RU" sz="31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АФФЕКТИВНЫ</a:t>
            </a:r>
            <a:r>
              <a:rPr lang="ru-RU" sz="3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(ЧУВСТВИТЕЛЬНЫЙ) </a:t>
            </a:r>
            <a:r>
              <a:rPr lang="ru-RU" sz="3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подростковый суицид</a:t>
            </a:r>
            <a:endParaRPr lang="ru-RU" sz="3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Объект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496300" cy="4525963"/>
          </a:xfrm>
        </p:spPr>
        <p:txBody>
          <a:bodyPr/>
          <a:lstStyle/>
          <a:p>
            <a:pPr marL="36513" indent="0" eaLnBrk="1" hangingPunct="1">
              <a:buFont typeface="Arial" charset="0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Совершается в состоянии аффекта, под влиянием сильных, но сиюминутных чувств. Если попытка самоубийства неудачна, подросток, </a:t>
            </a:r>
          </a:p>
          <a:p>
            <a:pPr marL="36513" indent="0" eaLnBrk="1" hangingPunct="1">
              <a:buFont typeface="Arial" charset="0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скорее всего, </a:t>
            </a:r>
          </a:p>
          <a:p>
            <a:pPr marL="36513" indent="0" eaLnBrk="1" hangingPunct="1">
              <a:buFont typeface="Arial" charset="0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 будет ее </a:t>
            </a:r>
          </a:p>
          <a:p>
            <a:pPr marL="36513" indent="0" eaLnBrk="1" hangingPunct="1">
              <a:buFont typeface="Arial" charset="0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повторять. </a:t>
            </a: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76563"/>
            <a:ext cx="504031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ст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08920"/>
            <a:ext cx="7358063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76673"/>
            <a:ext cx="741682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125000"/>
              </a:lnSpc>
              <a:buFontTx/>
              <a:buNone/>
              <a:defRPr/>
            </a:pPr>
            <a:r>
              <a:rPr lang="ru-RU" sz="2800" b="1" i="1" u="sng" dirty="0">
                <a:latin typeface="Times New Roman" pitchFamily="18" charset="0"/>
              </a:rPr>
              <a:t>Самоубийство – это мольба о помощи, которую никто не услышал.</a:t>
            </a:r>
          </a:p>
          <a:p>
            <a:pPr algn="r" eaLnBrk="1" hangingPunct="1">
              <a:lnSpc>
                <a:spcPct val="125000"/>
              </a:lnSpc>
              <a:buFontTx/>
              <a:buNone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Равиль </a:t>
            </a:r>
            <a:r>
              <a:rPr lang="ru-RU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Алеев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>
            <a:normAutofit/>
          </a:bodyPr>
          <a:lstStyle/>
          <a:p>
            <a:pPr marL="36513" eaLnBrk="1" hangingPunct="1">
              <a:defRPr/>
            </a:pPr>
            <a:r>
              <a:rPr lang="ru-RU" sz="3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ДЕМОНСТРАТИВНЫЙ СУИЦИД</a:t>
            </a:r>
            <a:r>
              <a:rPr lang="ru-RU" sz="41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362950" cy="4929188"/>
          </a:xfrm>
        </p:spPr>
        <p:txBody>
          <a:bodyPr/>
          <a:lstStyle/>
          <a:p>
            <a:pPr marL="36513" indent="0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этом случае подросток не собирается на самом деле убивать себя, его цель — стать замеченным.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Попытки самоубийства обычно многократные, </a:t>
            </a:r>
          </a:p>
          <a:p>
            <a:pPr marL="36513" indent="0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 истинным </a:t>
            </a:r>
          </a:p>
          <a:p>
            <a:pPr marL="36513" indent="0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самоубийством </a:t>
            </a:r>
          </a:p>
          <a:p>
            <a:pPr marL="36513" indent="0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они заканчиваются </a:t>
            </a:r>
          </a:p>
          <a:p>
            <a:pPr marL="36513" indent="0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случайно. </a:t>
            </a: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52738"/>
            <a:ext cx="3813175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4537075" cy="5832475"/>
          </a:xfrm>
        </p:spPr>
        <p:txBody>
          <a:bodyPr>
            <a:normAutofit fontScale="40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600" b="1" dirty="0">
                <a:latin typeface="Times New Roman" pitchFamily="18" charset="0"/>
                <a:cs typeface="Times New Roman" pitchFamily="18" charset="0"/>
              </a:rPr>
              <a:t>В действительности 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b="1" dirty="0">
                <a:latin typeface="Times New Roman" pitchFamily="18" charset="0"/>
                <a:cs typeface="Times New Roman" pitchFamily="18" charset="0"/>
              </a:rPr>
              <a:t>молодые люди пытаются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600" b="1" dirty="0">
                <a:latin typeface="Times New Roman" pitchFamily="18" charset="0"/>
                <a:cs typeface="Times New Roman" pitchFamily="18" charset="0"/>
              </a:rPr>
              <a:t>покончить с собой всего один 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раз. </a:t>
            </a:r>
            <a:endParaRPr lang="ru-RU" sz="8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8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Вторичная суицидальная попытка может быть в первые часы  от 24 до 72  или в течении — 80—100 дней после первой попытки.</a:t>
            </a:r>
            <a:br>
              <a:rPr lang="ru-RU" sz="8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Суицид можно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предотвратить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 descr="D:\СОЦ ПЕДАГОГ  2011\МОИ презентации\Суицид дети\1297632749_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8413"/>
            <a:ext cx="42354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4" b="13376"/>
          <a:stretch>
            <a:fillRect/>
          </a:stretch>
        </p:blipFill>
        <p:spPr bwMode="auto">
          <a:xfrm>
            <a:off x="6842125" y="4949825"/>
            <a:ext cx="21812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663" y="908050"/>
            <a:ext cx="4618037" cy="583406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 тем, если кто-то из членов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семьи уже совершил суицид,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то ребёнок оказывается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 зоне повышенного суицидального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риска.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этих детей действует так называемый фактор внушения: родители, </a:t>
            </a:r>
            <a:r>
              <a:rPr lang="ru-RU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плохому не научат. </a:t>
            </a:r>
            <a:endParaRPr lang="ru-RU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Суицид не передается по наследству.</a:t>
            </a:r>
          </a:p>
        </p:txBody>
      </p:sp>
      <p:pic>
        <p:nvPicPr>
          <p:cNvPr id="26628" name="Picture 2" descr="D:\СОЦ ПЕДАГОГ  2011\МОИ презентации\Суицид дети\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5623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4" b="13376"/>
          <a:stretch>
            <a:fillRect/>
          </a:stretch>
        </p:blipFill>
        <p:spPr bwMode="auto">
          <a:xfrm>
            <a:off x="107950" y="4941888"/>
            <a:ext cx="21796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400" cy="514508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какой-то момент чаша терпения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переполняется.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Большей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частью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пытаются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уйти из жизни не из-за одной неудачи, а из-за серии неудач.</a:t>
            </a:r>
          </a:p>
          <a:p>
            <a:pPr>
              <a:defRPr/>
            </a:pPr>
            <a:endParaRPr lang="ru-RU" sz="3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Суицид — следствие не одной неприятности, 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многих.</a:t>
            </a:r>
          </a:p>
        </p:txBody>
      </p:sp>
      <p:pic>
        <p:nvPicPr>
          <p:cNvPr id="27652" name="Picture 2" descr="D:\СОЦ ПЕДАГОГ  2011\МОИ презентации\Суицид дети\probl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00213"/>
            <a:ext cx="34702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4" b="13376"/>
          <a:stretch>
            <a:fillRect/>
          </a:stretch>
        </p:blipFill>
        <p:spPr bwMode="auto">
          <a:xfrm>
            <a:off x="6096000" y="4724400"/>
            <a:ext cx="21812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5122863" cy="5903912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Подростки из богатых семей подвержены суицидальным настроениям ничуть не меньше, чем подростки из семей нуждающихся. Суицид совершают не только те подростки, которые плохо учатся и ни с кем не ладят, но и молодые люди, у которых нет проблем ни в школе, ни дома.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Благополучие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вовсе не гарантия от суицида.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Самоубийство может совершить каждый.</a:t>
            </a:r>
          </a:p>
        </p:txBody>
      </p:sp>
      <p:pic>
        <p:nvPicPr>
          <p:cNvPr id="28676" name="Picture 2" descr="D:\СОЦ ПЕДАГОГ  2011\МОИ презентации\Суицид дети\100_80_2_bf54403491b1d3f5b5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700213"/>
            <a:ext cx="32400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4" b="13376"/>
          <a:stretch>
            <a:fillRect/>
          </a:stretch>
        </p:blipFill>
        <p:spPr bwMode="auto">
          <a:xfrm>
            <a:off x="6704013" y="4868863"/>
            <a:ext cx="21796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686800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К любым угрозам самоубийства необходимо относиться серьезно.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828800"/>
            <a:ext cx="8496300" cy="42973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Что бы не говорил  ребёнок о желании умереть,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</a:rPr>
              <a:t>на самом деле смерти он не хочет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</a:rPr>
              <a:t>Он хочет помощи. </a:t>
            </a:r>
            <a:r>
              <a:rPr lang="ru-RU" b="1" dirty="0" smtClean="0">
                <a:latin typeface="Times New Roman" pitchFamily="18" charset="0"/>
              </a:rPr>
              <a:t>Какие бы продуманные суицидальные планы он не вынашивал  на самом деле умирать он не хочет.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Он хочет, чтобы кто-то сказал ему, что жить не так уж и плохо.</a:t>
            </a:r>
            <a:r>
              <a:rPr lang="ru-RU" b="1" dirty="0" smtClean="0">
                <a:latin typeface="Times New Roman" pitchFamily="18" charset="0"/>
              </a:rPr>
              <a:t> И этим «кто-то» в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</a:rPr>
              <a:t>первую очередь должны быть родители!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Скорая помощь ребенку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 sz="half" idx="2"/>
          </p:nvPr>
        </p:nvGraphicFramePr>
        <p:xfrm>
          <a:off x="0" y="835025"/>
          <a:ext cx="9144000" cy="6122990"/>
        </p:xfrm>
        <a:graphic>
          <a:graphicData uri="http://schemas.openxmlformats.org/drawingml/2006/table">
            <a:tbl>
              <a:tblPr/>
              <a:tblGrid>
                <a:gridCol w="2133600"/>
                <a:gridCol w="3810000"/>
                <a:gridCol w="3200400"/>
              </a:tblGrid>
              <a:tr h="3679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Вы слышите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Обязательно скажите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Запрещено говорить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«Ненавижу всех…»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«Все безнадежно и бессмысленно»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6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«Всем было бы лучше без меня!»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6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«Вы не понимаете меня!»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6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совершил ужасный поступок»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7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 меня никогда ничего не получается»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2133600" y="1219200"/>
            <a:ext cx="3733800" cy="5334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«Я чувствую, что с тобой что-то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происходит. Давай поговорим об этом» </a:t>
            </a:r>
          </a:p>
        </p:txBody>
      </p:sp>
      <p:sp>
        <p:nvSpPr>
          <p:cNvPr id="68646" name="Rectangle 38"/>
          <p:cNvSpPr>
            <a:spLocks noChangeArrowheads="1"/>
          </p:cNvSpPr>
          <p:nvPr/>
        </p:nvSpPr>
        <p:spPr bwMode="auto">
          <a:xfrm>
            <a:off x="2133600" y="1905000"/>
            <a:ext cx="3733800" cy="10668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«Я чувствую, что ты подавлен. Иногда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мы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все так чувствуем себя.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 Давай обсудим, какие у нас проблемы,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как их можно решить» </a:t>
            </a:r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2133600" y="3124200"/>
            <a:ext cx="3733800" cy="7620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«Ты много значишь для меня, для нас. 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Меня беспокоит твое настроение. 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Поговорим об этом» </a:t>
            </a: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2133600" y="3962400"/>
            <a:ext cx="3733800" cy="9144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«Расскажи мне, что ты чувствуешь.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 Я действительно хочу тебя понять»</a:t>
            </a:r>
            <a:r>
              <a:rPr lang="ru-RU" sz="1400" b="1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ru-RU" sz="1400">
                <a:latin typeface="Times New Roman" pitchFamily="18" charset="0"/>
              </a:rPr>
              <a:t> 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2133600" y="5867400"/>
            <a:ext cx="3733800" cy="7620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«Я чувствую, что ты сейчас ощущаешь 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недостаток сил. 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Давай обсудим, как это изменить» 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2133600" y="4953000"/>
            <a:ext cx="3733800" cy="8382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«Я чувствую, что ты ощущаешь вину. </a:t>
            </a:r>
          </a:p>
          <a:p>
            <a:pPr algn="ctr"/>
            <a:r>
              <a:rPr lang="ru-RU" sz="1600" b="1">
                <a:solidFill>
                  <a:srgbClr val="FFFF00"/>
                </a:solidFill>
                <a:latin typeface="Times New Roman" pitchFamily="18" charset="0"/>
              </a:rPr>
              <a:t>Давай поговорим об этом» </a:t>
            </a:r>
          </a:p>
        </p:txBody>
      </p:sp>
      <p:sp>
        <p:nvSpPr>
          <p:cNvPr id="68651" name="Rectangle 43"/>
          <p:cNvSpPr>
            <a:spLocks noChangeArrowheads="1"/>
          </p:cNvSpPr>
          <p:nvPr/>
        </p:nvSpPr>
        <p:spPr bwMode="auto">
          <a:xfrm>
            <a:off x="6019800" y="1219200"/>
            <a:ext cx="3124200" cy="5334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>
                <a:latin typeface="Times New Roman" pitchFamily="18" charset="0"/>
              </a:rPr>
              <a:t>«Когда я был в твоем возрасте…да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ты просто несешь чушь!»</a:t>
            </a:r>
            <a:r>
              <a:rPr lang="ru-RU" sz="1400">
                <a:latin typeface="Times New Roman" pitchFamily="18" charset="0"/>
              </a:rPr>
              <a:t> </a:t>
            </a:r>
          </a:p>
        </p:txBody>
      </p:sp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6019800" y="1905000"/>
            <a:ext cx="3124200" cy="10668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>
                <a:latin typeface="Times New Roman" pitchFamily="18" charset="0"/>
              </a:rPr>
              <a:t>«Подумай о тех, кому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хуже, чем тебе» </a:t>
            </a:r>
          </a:p>
        </p:txBody>
      </p:sp>
      <p:sp>
        <p:nvSpPr>
          <p:cNvPr id="68653" name="Rectangle 45"/>
          <p:cNvSpPr>
            <a:spLocks noChangeArrowheads="1"/>
          </p:cNvSpPr>
          <p:nvPr/>
        </p:nvSpPr>
        <p:spPr bwMode="auto">
          <a:xfrm>
            <a:off x="6019800" y="3124200"/>
            <a:ext cx="3124200" cy="7620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>
                <a:latin typeface="Times New Roman" pitchFamily="18" charset="0"/>
              </a:rPr>
              <a:t>«Не говори глупостей.</a:t>
            </a:r>
          </a:p>
          <a:p>
            <a:pPr algn="ctr"/>
            <a:r>
              <a:rPr lang="ru-RU" sz="1600">
                <a:latin typeface="Times New Roman" pitchFamily="18" charset="0"/>
              </a:rPr>
              <a:t>Поговорим о другом» </a:t>
            </a:r>
          </a:p>
        </p:txBody>
      </p:sp>
      <p:sp>
        <p:nvSpPr>
          <p:cNvPr id="68654" name="Rectangle 46"/>
          <p:cNvSpPr>
            <a:spLocks noChangeArrowheads="1"/>
          </p:cNvSpPr>
          <p:nvPr/>
        </p:nvSpPr>
        <p:spPr bwMode="auto">
          <a:xfrm>
            <a:off x="6019800" y="3962400"/>
            <a:ext cx="3124200" cy="8382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>
                <a:latin typeface="Times New Roman" pitchFamily="18" charset="0"/>
              </a:rPr>
              <a:t>«Где уж мне тебя понять!» 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6019800" y="4876800"/>
            <a:ext cx="3124200" cy="8382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>
                <a:latin typeface="Times New Roman" pitchFamily="18" charset="0"/>
              </a:rPr>
              <a:t>«И что ты теперь хочешь?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Выкладывай немедленно!»</a:t>
            </a:r>
            <a:r>
              <a:rPr lang="ru-RU" sz="1400">
                <a:latin typeface="Times New Roman" pitchFamily="18" charset="0"/>
              </a:rPr>
              <a:t> </a:t>
            </a:r>
          </a:p>
        </p:txBody>
      </p:sp>
      <p:sp>
        <p:nvSpPr>
          <p:cNvPr id="68656" name="Rectangle 48"/>
          <p:cNvSpPr>
            <a:spLocks noChangeArrowheads="1"/>
          </p:cNvSpPr>
          <p:nvPr/>
        </p:nvSpPr>
        <p:spPr bwMode="auto">
          <a:xfrm>
            <a:off x="6019800" y="5867400"/>
            <a:ext cx="3124200" cy="762000"/>
          </a:xfrm>
          <a:prstGeom prst="rect">
            <a:avLst/>
          </a:prstGeom>
          <a:solidFill>
            <a:schemeClr val="bg2"/>
          </a:solidFill>
          <a:ln w="31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>
                <a:latin typeface="Times New Roman" pitchFamily="18" charset="0"/>
              </a:rPr>
              <a:t>«Не получается – значит,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не старался или плохо старался!» </a:t>
            </a:r>
          </a:p>
        </p:txBody>
      </p:sp>
    </p:spTree>
  </p:cSld>
  <p:clrMapOvr>
    <a:masterClrMapping/>
  </p:clrMapOvr>
  <p:transition spd="slow" advClick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0" grpId="1"/>
      <p:bldP spid="68645" grpId="0" animBg="1"/>
      <p:bldP spid="68646" grpId="0" animBg="1"/>
      <p:bldP spid="68647" grpId="0" animBg="1"/>
      <p:bldP spid="68648" grpId="0" animBg="1"/>
      <p:bldP spid="68649" grpId="0" animBg="1"/>
      <p:bldP spid="68650" grpId="0" animBg="1"/>
      <p:bldP spid="68651" grpId="0" animBg="1"/>
      <p:bldP spid="68652" grpId="0" animBg="1"/>
      <p:bldP spid="68653" grpId="0" animBg="1"/>
      <p:bldP spid="68654" grpId="0" animBg="1"/>
      <p:bldP spid="68655" grpId="0" animBg="1"/>
      <p:bldP spid="686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60350"/>
            <a:ext cx="4859338" cy="58658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Многое, из того, что нам взрослым, кажется пустяком, для ребенка -  глобальная проблема.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Нельзя  допустить у ребенка мысли о том, что выхода из сложной ситуации нет.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7"/>
          <a:stretch>
            <a:fillRect/>
          </a:stretch>
        </p:blipFill>
        <p:spPr bwMode="auto">
          <a:xfrm>
            <a:off x="5219700" y="333375"/>
            <a:ext cx="39243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>
              <a:buFont typeface="Wingdings 2" pitchFamily="18" charset="2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Без родительской </a:t>
            </a:r>
          </a:p>
          <a:p>
            <a:pPr marL="36513" indent="0">
              <a:buFont typeface="Wingdings 2" pitchFamily="18" charset="2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поддержки </a:t>
            </a:r>
          </a:p>
          <a:p>
            <a:pPr marL="36513" indent="0">
              <a:buFont typeface="Wingdings 2" pitchFamily="18" charset="2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подросток </a:t>
            </a:r>
          </a:p>
          <a:p>
            <a:pPr marL="36513" indent="0">
              <a:buFont typeface="Wingdings 2" pitchFamily="18" charset="2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часто </a:t>
            </a:r>
          </a:p>
          <a:p>
            <a:pPr marL="36513" indent="0">
              <a:buFont typeface="Wingdings 2" pitchFamily="18" charset="2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опускает руки.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ПОМНИТЕ!!!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7467600" cy="42100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 ЛЮБИТЕ ЕГО ТАКИМ, КАКОЙ ОН ЕСТЬ;</a:t>
            </a:r>
          </a:p>
          <a:p>
            <a:pPr marL="3651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 ВСЕГДА ПОМОЖИТЕ РЕШИТЬ ЛЮБУЮ ПРОБЛЕМУ.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ОЧЕНЬ ВАЖНО!!!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ваш ребенок знал: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489654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400" b="1" dirty="0" smtClean="0"/>
              <a:t>Мы выбираем жизнь, они – </a:t>
            </a:r>
            <a:r>
              <a:rPr lang="en-US" sz="2400" b="1" dirty="0" smtClean="0"/>
              <a:t>				</a:t>
            </a:r>
            <a:r>
              <a:rPr lang="ru-RU" sz="2400" b="1" dirty="0" smtClean="0"/>
              <a:t>смерть.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b="1" dirty="0" smtClean="0"/>
              <a:t> </a:t>
            </a:r>
            <a:r>
              <a:rPr lang="ru-RU" sz="2400" b="1" dirty="0" smtClean="0"/>
              <a:t>Мы пишем письма, они – </a:t>
            </a:r>
            <a:r>
              <a:rPr lang="en-US" sz="2400" b="1" dirty="0" smtClean="0"/>
              <a:t>		</a:t>
            </a:r>
            <a:r>
              <a:rPr lang="ru-RU" sz="2400" b="1" dirty="0" smtClean="0"/>
              <a:t>предсмертные</a:t>
            </a:r>
            <a:r>
              <a:rPr lang="en-US" sz="2400" b="1" dirty="0" smtClean="0"/>
              <a:t>  </a:t>
            </a:r>
            <a:r>
              <a:rPr lang="ru-RU" sz="2400" b="1" dirty="0" smtClean="0"/>
              <a:t>записки.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b="1" dirty="0" smtClean="0"/>
              <a:t> </a:t>
            </a:r>
            <a:r>
              <a:rPr lang="ru-RU" sz="2400" b="1" dirty="0" smtClean="0"/>
              <a:t>Мы строим планы   у них… 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у них – нет </a:t>
            </a:r>
            <a:r>
              <a:rPr lang="en-US" sz="2400" b="1" dirty="0" smtClean="0"/>
              <a:t> </a:t>
            </a:r>
            <a:r>
              <a:rPr lang="ru-RU" sz="2400" b="1" dirty="0" smtClean="0"/>
              <a:t>будущего.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b="1" dirty="0" smtClean="0"/>
              <a:t>  </a:t>
            </a:r>
            <a:r>
              <a:rPr lang="ru-RU" sz="2400" b="1" dirty="0" smtClean="0"/>
              <a:t>Кажется, что мы и они – из </a:t>
            </a:r>
            <a:r>
              <a:rPr lang="en-US" sz="2400" b="1" dirty="0" smtClean="0"/>
              <a:t>			     </a:t>
            </a:r>
            <a:r>
              <a:rPr lang="ru-RU" sz="2400" b="1" dirty="0" smtClean="0"/>
              <a:t>разных миров.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b="1" dirty="0" smtClean="0"/>
              <a:t>    </a:t>
            </a:r>
            <a:endParaRPr lang="ru-RU" sz="2400" b="1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2403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Так давайте чувствовать, догадываться и любить! Для любви человек рождается, и она побеждает всё.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Любовь у человека есть всегда, пока он жив!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9662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Открыто обсуждайте семейные и внутренние проблемы детей </a:t>
            </a:r>
          </a:p>
          <a:p>
            <a:pPr marL="514350" indent="-51435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514350" indent="-51435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●Помогайте своим детям строить реальные цели в жизни и стремиться к ним 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●Обязательно содействуйте в преодолении препятствий.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●Любые стоящие положительные начинания молодых людей одобряйте словом и делом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●Ни при каких обстоятельствах не применяйте физические наказания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●Больше любите своих подрастающих детей, будьте внимательными и, что особенно важно, деликатными с ними</a:t>
            </a:r>
          </a:p>
          <a:p>
            <a:pPr>
              <a:defRPr/>
            </a:pPr>
            <a:endParaRPr lang="ru-RU" sz="2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Гармоничные детско-родительские взаимоотношения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эмоциональной атмосферы в семье (преимущественно положительные эмоции);</a:t>
            </a: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Эмоциональное принятие ребенка (безусловная любовь к ребенку – «Люблю ребенка не за что-то, а потому, что он мой ребенок»);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Эмоциональная близость детей и родителей (оказание эмоциональной поддержки, через слова: «У тебя все получится», удовлетворение ребенка в эмоциональном контакте (мама обнимает, целует, гладит ребенка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83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Полезно: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1.Совместные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физическими упражнениями взрослых и детей.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2.Эффективные приемы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-лечение сказками (совместное с ребенком открытие тех знаний, которые живут в душе и являются в данный момент психотерапевтическими)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Чтение книг, просмотр фильмов.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4.Совместные походы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Принимать активное участие в школьных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28600" y="292100"/>
            <a:ext cx="8415338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endParaRPr lang="ru-RU">
              <a:latin typeface="Verdana" pitchFamily="34" charset="0"/>
            </a:endParaRPr>
          </a:p>
          <a:p>
            <a:pPr marL="342900" indent="-342900">
              <a:buFontTx/>
              <a:buAutoNum type="arabicPeriod"/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Гармонизация  родительско-детских отношений на основе установления тёплых эмоциональных взаимоотношений в союзе «мать – дитя», эмпатии и взаимопринятия, базисного доверия.</a:t>
            </a:r>
          </a:p>
          <a:p>
            <a:pPr marL="342900" indent="-342900">
              <a:tabLst>
                <a:tab pos="2286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2. Развитие системы самооценки и самосознания ребёнка.</a:t>
            </a:r>
          </a:p>
          <a:p>
            <a:pPr marL="342900" indent="-342900">
              <a:tabLst>
                <a:tab pos="2286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3. Повышение уверенности в себе.</a:t>
            </a:r>
          </a:p>
          <a:p>
            <a:pPr marL="342900" indent="-342900">
              <a:tabLst>
                <a:tab pos="2286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4. Развитие способности к умению встать на место другого, посмотреть на мир с разных сторон.</a:t>
            </a:r>
          </a:p>
          <a:p>
            <a:pPr marL="342900" indent="-342900">
              <a:tabLst>
                <a:tab pos="2286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tabLst>
                <a:tab pos="2286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5. Стимулирование у детей новых форм переживаний Развитие групповой сплочённости, чувства взаимопомощи и поддержки. </a:t>
            </a:r>
          </a:p>
          <a:p>
            <a:pPr marL="342900" indent="-342900">
              <a:tabLst>
                <a:tab pos="228600" algn="l"/>
              </a:tabLst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Documents and Settings\Admin\Рабочий стол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1143000" y="1000125"/>
            <a:ext cx="71437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dirty="0"/>
              <a:t>    </a:t>
            </a:r>
          </a:p>
          <a:p>
            <a:endParaRPr lang="ru-RU" sz="4000" b="1" dirty="0"/>
          </a:p>
          <a:p>
            <a:endParaRPr lang="ru-RU" sz="4000" b="1" dirty="0"/>
          </a:p>
          <a:p>
            <a:endParaRPr lang="ru-RU" sz="4000" b="1" dirty="0"/>
          </a:p>
          <a:p>
            <a:endParaRPr lang="ru-RU" sz="4000" b="1" dirty="0"/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Телефон доверия в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Белая Калитва для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детей, подростков и родителей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6643"/>
            <a:ext cx="8232914" cy="617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388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000" b="1" i="1" dirty="0">
                <a:effectLst/>
              </a:rPr>
              <a:t>Притча о бабочке</a:t>
            </a:r>
            <a:br>
              <a:rPr lang="ru-RU" sz="2000" b="1" i="1" dirty="0">
                <a:effectLst/>
              </a:rPr>
            </a:br>
            <a:r>
              <a:rPr lang="ru-RU" sz="2000" i="1" dirty="0" smtClean="0">
                <a:effectLst/>
              </a:rPr>
              <a:t>Прочтите </a:t>
            </a:r>
            <a:r>
              <a:rPr lang="ru-RU" sz="2000" i="1" dirty="0">
                <a:effectLst/>
              </a:rPr>
              <a:t>эту мудрую притчу о бабочке и многое поймете...</a:t>
            </a:r>
            <a:br>
              <a:rPr lang="ru-RU" sz="2000" i="1" dirty="0">
                <a:effectLst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</a:t>
            </a:r>
            <a:r>
              <a:rPr lang="ru-RU" sz="1400" dirty="0"/>
              <a:t>окон долго лежал неподвижно без изменений. Но вот однажды в коконе появилось маленькое отверстие. Случайно проходивший человек остановился и стал наблюдать, что будет с коконом. Человек долгие часы стоял и наблюдал, как через эту маленькую щель пытается выйти бабочка.</a:t>
            </a:r>
          </a:p>
          <a:p>
            <a:r>
              <a:rPr lang="ru-RU" sz="1400" dirty="0"/>
              <a:t>Прошло много времени, бабочка как будто остановила свои усилия, а отверстие оставалась все таким же маленьким. Казалось, бабочка сделала все, что могла, и что ни на что другое у нее не было больше сил. Тогда человек решил помочь бабочке: он взял перочинный ножик и разрезал кокон.</a:t>
            </a:r>
          </a:p>
          <a:p>
            <a:r>
              <a:rPr lang="ru-RU" sz="1400" dirty="0"/>
              <a:t>Бабочка тотчас вышла. Но ее тельце было слабым и немощным, ее крылья были неразвитыми и едва двигались. Человек продолжал наблюдать, думая, что вот-вот крылья бабочки расправятся и окрепнут, и она сможет летать. Ничего </a:t>
            </a:r>
            <a:r>
              <a:rPr lang="ru-RU" sz="1400" dirty="0" smtClean="0"/>
              <a:t> </a:t>
            </a:r>
            <a:r>
              <a:rPr lang="ru-RU" sz="1400" dirty="0"/>
              <a:t>этого не </a:t>
            </a:r>
            <a:r>
              <a:rPr lang="ru-RU" sz="1400" dirty="0" smtClean="0"/>
              <a:t>случилось.</a:t>
            </a:r>
            <a:endParaRPr lang="ru-RU" sz="1400" dirty="0"/>
          </a:p>
          <a:p>
            <a:r>
              <a:rPr lang="ru-RU" sz="1400" dirty="0"/>
              <a:t>Остаток жизни бабочка волочила по земле свое слабое тельце, свои не расправленные крылья. Она так и не смогла летать. А все потому, что человек, желая ей помочь, не понимал того, что усилие, чтобы выйти через маленькое отверстие в коконе, необходимо бабочке. Ей необходимо самой, собрав все свои силы, расти, развиваться, окрепнуть, разрушить стенки кокона и полететь</a:t>
            </a:r>
          </a:p>
          <a:p>
            <a:r>
              <a:rPr lang="ru-RU" i="1" dirty="0"/>
              <a:t>Иногда именно усилие необходимо нам в жизни. Если бы нам позволено было жить, не встречаясь с трудностями, мы были бы обделены. Мы не смогли бы быть такими сильными, как сейчас. Мы никогда не смогли бы летать…</a:t>
            </a:r>
          </a:p>
        </p:txBody>
      </p:sp>
    </p:spTree>
    <p:extLst>
      <p:ext uri="{BB962C8B-B14F-4D97-AF65-F5344CB8AC3E}">
        <p14:creationId xmlns:p14="http://schemas.microsoft.com/office/powerpoint/2010/main" val="2299585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8136904" cy="566738"/>
          </a:xfrm>
        </p:spPr>
        <p:txBody>
          <a:bodyPr/>
          <a:lstStyle/>
          <a:p>
            <a:pPr algn="ctr"/>
            <a:r>
              <a:rPr lang="ru-RU" sz="2800" dirty="0"/>
              <a:t>Берегите себя и своих близких 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</p:spPr>
        <p:txBody>
          <a:bodyPr/>
          <a:lstStyle/>
          <a:p>
            <a:r>
              <a:rPr lang="ru-RU" sz="1600" dirty="0" smtClean="0">
                <a:latin typeface="+mj-lt"/>
              </a:rPr>
              <a:t>Презентацию подготовили</a:t>
            </a:r>
          </a:p>
          <a:p>
            <a:r>
              <a:rPr lang="ru-RU" sz="1600" dirty="0" smtClean="0">
                <a:latin typeface="+mj-lt"/>
              </a:rPr>
              <a:t> педагоги-психологи</a:t>
            </a:r>
          </a:p>
          <a:p>
            <a:r>
              <a:rPr lang="ru-RU" sz="1600" dirty="0" smtClean="0">
                <a:latin typeface="+mj-lt"/>
              </a:rPr>
              <a:t>Горбунова Н.Ю.</a:t>
            </a:r>
          </a:p>
          <a:p>
            <a:r>
              <a:rPr lang="ru-RU" sz="1600" dirty="0" err="1" smtClean="0">
                <a:latin typeface="+mj-lt"/>
              </a:rPr>
              <a:t>Верченко</a:t>
            </a:r>
            <a:r>
              <a:rPr lang="ru-RU" sz="1600" dirty="0" smtClean="0">
                <a:latin typeface="+mj-lt"/>
              </a:rPr>
              <a:t> Л.И.</a:t>
            </a:r>
            <a:endParaRPr lang="ru-RU" sz="1600" dirty="0">
              <a:latin typeface="+mj-lt"/>
            </a:endParaRP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130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7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5111750" cy="6048672"/>
          </a:xfrm>
        </p:spPr>
        <p:txBody>
          <a:bodyPr/>
          <a:lstStyle/>
          <a:p>
            <a:r>
              <a:rPr lang="ru-RU" sz="2800" b="1" dirty="0"/>
              <a:t>В России, ежегодно, каждый двенадцатый подросток в возрасте 13-19 лет пытается совершить попытку самоубийства. </a:t>
            </a:r>
          </a:p>
          <a:p>
            <a:pPr marL="0" indent="0">
              <a:buNone/>
            </a:pPr>
            <a:endParaRPr lang="ru-RU" sz="2800" b="1" dirty="0"/>
          </a:p>
          <a:p>
            <a:r>
              <a:rPr lang="ru-RU" sz="2800" b="1" dirty="0"/>
              <a:t>По абсолютному количеству самоубийств среди </a:t>
            </a:r>
            <a:r>
              <a:rPr lang="ru-RU" sz="2800" b="1" dirty="0" smtClean="0"/>
              <a:t>несовершеннолетних </a:t>
            </a:r>
            <a:r>
              <a:rPr lang="ru-RU" sz="2800" b="1" dirty="0"/>
              <a:t>Россия </a:t>
            </a:r>
            <a:r>
              <a:rPr lang="ru-RU" sz="2800" b="1" dirty="0" smtClean="0"/>
              <a:t>занимает</a:t>
            </a:r>
            <a:endParaRPr lang="ru-RU" sz="2800" b="1" dirty="0"/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первое </a:t>
            </a:r>
            <a:r>
              <a:rPr lang="ru-RU" sz="3600" dirty="0" smtClean="0">
                <a:solidFill>
                  <a:srgbClr val="FF0000"/>
                </a:solidFill>
              </a:rPr>
              <a:t>место  в </a:t>
            </a:r>
            <a:r>
              <a:rPr lang="ru-RU" sz="3600" dirty="0">
                <a:solidFill>
                  <a:srgbClr val="FF0000"/>
                </a:solidFill>
              </a:rPr>
              <a:t>мире!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suicid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772817"/>
            <a:ext cx="357346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7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8468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Немного страшной статистики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- Согласно </a:t>
            </a:r>
            <a:r>
              <a:rPr lang="ru-RU" sz="1600" dirty="0"/>
              <a:t>статистическим данным, опубликованным в официальных отчетах МЗ РФ, за последние три года количество детских суицидов увеличилось на 37% (включая тех, кого удалось </a:t>
            </a:r>
            <a:r>
              <a:rPr lang="ru-RU" sz="1600" dirty="0" smtClean="0"/>
              <a:t>спасти).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- Чаще </a:t>
            </a:r>
            <a:r>
              <a:rPr lang="ru-RU" sz="1600" dirty="0"/>
              <a:t>всего оканчивают жизнь самоубийством подростки в возрасте от 12 до 14 лет. Причем это не беспризорники или дети из неблагополучных семей, где родителям до них нет дела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В </a:t>
            </a:r>
            <a:r>
              <a:rPr lang="ru-RU" sz="1600" dirty="0"/>
              <a:t>78% зарегистрированных суицидов это дети из вполне обеспеченных и благополучных (на первый взгляд) семей. 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-  В том числе по Ростовской области в 2015 году зафиксировано 15 завершённых суицидов, 20 попыток самоубийства среди несовершеннолетних. За первый квартал 2016 года произошло 4 завершённых суицида и 6 детей удалось спасти.</a:t>
            </a:r>
          </a:p>
          <a:p>
            <a:endParaRPr lang="ru-RU" sz="1600" dirty="0" smtClean="0"/>
          </a:p>
          <a:p>
            <a:r>
              <a:rPr lang="ru-RU" sz="1600" dirty="0" smtClean="0"/>
              <a:t>      - Среди девочек почти в 2,5 раза больше потенциальных самоубийц, чем среди мальчиков.</a:t>
            </a:r>
          </a:p>
          <a:p>
            <a:endParaRPr lang="ru-RU" sz="1600" dirty="0" smtClean="0"/>
          </a:p>
          <a:p>
            <a:r>
              <a:rPr lang="ru-RU" sz="1600" dirty="0" smtClean="0"/>
              <a:t> - Хорошие взаимоотношения детей с родителями уменьшают риск суицида до 80%, постоянные ссоры ведут к увеличению этого риска до 50%.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6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к размышлению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7053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частой причиной попытки самоубийств среди подростков - семейные конфликты с родителями. 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втором месте – угроза потери близкого человека (неразделимая любовь) 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третьем месте – несправедливое отношение, обвинение 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15% суицидов предпринимали повторные попытки самоубийств. 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Факторы суицидального риска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6" descr="clip_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8075944" cy="40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5449" y="260648"/>
            <a:ext cx="4148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Врожденные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67744" y="1628800"/>
            <a:ext cx="5112568" cy="1512168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Наследственные психические, нервно-психические заболевания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99592" y="3717032"/>
            <a:ext cx="3240360" cy="1512168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Тяжелые эндогенные заболевания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436097" y="3717032"/>
            <a:ext cx="3083214" cy="1512167"/>
          </a:xfrm>
          <a:prstGeom prst="rect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Случаи самоубийств у </a:t>
            </a:r>
          </a:p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близких родственников</a:t>
            </a:r>
          </a:p>
        </p:txBody>
      </p:sp>
    </p:spTree>
    <p:extLst>
      <p:ext uri="{BB962C8B-B14F-4D97-AF65-F5344CB8AC3E}">
        <p14:creationId xmlns:p14="http://schemas.microsoft.com/office/powerpoint/2010/main" val="11483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2">
  <a:themeElements>
    <a:clrScheme name="Другая 1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92D050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</Template>
  <TotalTime>402</TotalTime>
  <Words>1956</Words>
  <Application>Microsoft Office PowerPoint</Application>
  <PresentationFormat>Экран (4:3)</PresentationFormat>
  <Paragraphs>262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презентация 2</vt:lpstr>
      <vt:lpstr>Профилактика суицидальных намерений среди детей и подростков       Родительское собрание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к размышлению </vt:lpstr>
      <vt:lpstr>Презентация PowerPoint</vt:lpstr>
      <vt:lpstr>Презентация PowerPoint</vt:lpstr>
      <vt:lpstr>Презентация PowerPoint</vt:lpstr>
      <vt:lpstr>Приобретенные</vt:lpstr>
      <vt:lpstr>Все мы родом из детства…</vt:lpstr>
      <vt:lpstr>Родители – самые важные, значимые и любимые для ребенка люди</vt:lpstr>
      <vt:lpstr>Именно случайно оброненные и неслучайные фразы из далекого детства ребенка начинают запуск программы самоуничтожения, именуемой впоследствии суицид.  </vt:lpstr>
      <vt:lpstr>Все эти «словечки» крепко зацепляются в подсознании ребенка, и сначала ребенок отдаляется, становится скрытен, ленив, недоверчив, неуверен в себе, и в самом худшем варианте подсознание ребенка выводит простую формулу:  Не живи! (я не нужен миру, я мешаю, я недостоин существовать).  </vt:lpstr>
      <vt:lpstr>К 7 годам основные аспекты личности ребенка сформированы, и жизненный сценарий ребенком написан!  В 16-18 лет жизненный сценарий перепроверяется и утверждается окончательно!   Будет ли в ребенке программа самоуничтожения, заложено еще во внутриутробный период и до возраста 7 лет родителями, дальше до 18 лет подкреплено окружением ребенка еще раз: родителями, школой, общением со сверстниками.  </vt:lpstr>
      <vt:lpstr>С багажом базисных приобретений от родителей, причина «виновата школа» весьма условна, это лишь верхушка айсберга, основная причина, то есть первопричина – гораздо глубже.  Но ее так неприятно и больно сознавать самому близкому окружению ребенка, что, чтобы обезопасить себя от боли, чувства вины, стыда и бессилия, в целях самосохранения психики, первопричина просто вытесняется из сознания. События в школе или любые другие причины могут стать пусковым механизмом, но не основной причиной.</vt:lpstr>
      <vt:lpstr>Когда ребёнок заявляет: «Меня никто не любит!», в первую очередь он нуждается в родительской любви.  </vt:lpstr>
      <vt:lpstr> Родители, ПРИНЯВ ПОМОЩЬ И ЗНАНИЯ, сами способны будут менять свой стиль воспитания детей.  </vt:lpstr>
      <vt:lpstr>Каждый человек – сам кузнец своего счастья. Взамен одной программы можно запустить другую, гораздо более позитивную.  </vt:lpstr>
      <vt:lpstr>Душевная копилка ребенка работает день и ночь. Ценность ее зависит от того, что мы туда бросаем.  Чувства отчуждённости, покинутости, вины и стыда ни в коей мере не помогут ребенку стать здоровым и счастливым.  Не стоит делать его жизнь унылой. Иногда ребенку вовсе не нужна оценка его поведения и поступков, его просто надо успокоить и поддержать.</vt:lpstr>
      <vt:lpstr>ПСИХОЛОГИЧЕСКАЯ ПРИЧИНА детского и подросткового суицида:</vt:lpstr>
      <vt:lpstr>Презентация PowerPoint</vt:lpstr>
      <vt:lpstr>Словесные признаки:</vt:lpstr>
      <vt:lpstr>Поведенческие признаки: </vt:lpstr>
      <vt:lpstr>Ситуационные признаки </vt:lpstr>
      <vt:lpstr>ПОДРОСТКОВЫЙ СУИЦИД ДЕЛИТСЯ НА ТРИ ГРУППЫ:</vt:lpstr>
      <vt:lpstr>ИСТИНЫЙ ПОДРОСТКОВЫЙ СУИЦИД</vt:lpstr>
      <vt:lpstr>АФФЕКТИВНЫ (ЧУВСТВИТЕЛЬНЫЙ) подростковый суицид</vt:lpstr>
      <vt:lpstr>ДЕМОНСТРАТИВНЫЙ СУИЦИД </vt:lpstr>
      <vt:lpstr>Суицид можно предотвратить</vt:lpstr>
      <vt:lpstr>Суицид не передается по наследству.</vt:lpstr>
      <vt:lpstr>Суицид — следствие не одной неприятности, а многих.</vt:lpstr>
      <vt:lpstr>Самоубийство может совершить каждый.</vt:lpstr>
      <vt:lpstr>К любым угрозам самоубийства необходимо относиться серьезно.</vt:lpstr>
      <vt:lpstr>Скорая помощь ребенку</vt:lpstr>
      <vt:lpstr>Презентация PowerPoint</vt:lpstr>
      <vt:lpstr>ПОМНИТЕ!!!</vt:lpstr>
      <vt:lpstr>ОЧЕНЬ ВАЖНО!!! чтобы ваш ребенок знал:</vt:lpstr>
      <vt:lpstr>Так давайте чувствовать, догадываться и любить! Для любви человек рождается, и она побеждает всё.  Любовь у человека есть всегда, пока он жив!</vt:lpstr>
      <vt:lpstr>Советы родителям</vt:lpstr>
      <vt:lpstr>Гармоничные детско-родительские взаимоотношения </vt:lpstr>
      <vt:lpstr>Презентация PowerPoint</vt:lpstr>
      <vt:lpstr>Презентация PowerPoint</vt:lpstr>
      <vt:lpstr>Презентация PowerPoint</vt:lpstr>
      <vt:lpstr>Презентация PowerPoint</vt:lpstr>
      <vt:lpstr>Притча о бабочке Прочтите эту мудрую притчу о бабочке и многое поймете... </vt:lpstr>
      <vt:lpstr>Берегите себя и своих близких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Гармонизация детско-родительских отношений с целью снижения семейного фактора суицидального поведения детей и подростков</dc:title>
  <dc:creator>oem96</dc:creator>
  <cp:lastModifiedBy>oem96</cp:lastModifiedBy>
  <cp:revision>25</cp:revision>
  <dcterms:created xsi:type="dcterms:W3CDTF">2016-04-17T14:28:32Z</dcterms:created>
  <dcterms:modified xsi:type="dcterms:W3CDTF">2016-04-17T21:15:11Z</dcterms:modified>
</cp:coreProperties>
</file>